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1" r:id="rId23"/>
    <p:sldId id="282" r:id="rId24"/>
    <p:sldId id="278" r:id="rId25"/>
    <p:sldId id="279" r:id="rId26"/>
    <p:sldId id="280" r:id="rId27"/>
  </p:sldIdLst>
  <p:sldSz cx="12192000" cy="6858000"/>
  <p:notesSz cx="6858000" cy="9144000"/>
  <p:embeddedFontLst>
    <p:embeddedFont>
      <p:font typeface="Montserrat" pitchFamily="2" charset="77"/>
      <p:regular r:id="rId29"/>
      <p:bold r:id="rId30"/>
      <p:italic r:id="rId31"/>
      <p:boldItalic r:id="rId32"/>
    </p:embeddedFont>
    <p:embeddedFont>
      <p:font typeface="Montserrat Black" panose="020F0502020204030204" pitchFamily="34" charset="0"/>
      <p:bold r:id="rId33"/>
      <p:italic r:id="rId34"/>
      <p:boldItalic r:id="rId35"/>
    </p:embeddedFont>
    <p:embeddedFont>
      <p:font typeface="Montserrat Medium" panose="020F0502020204030204" pitchFamily="34" charset="0"/>
      <p:regular r:id="rId36"/>
      <p:bold r:id="rId37"/>
      <p:italic r:id="rId38"/>
      <p:boldItalic r:id="rId39"/>
    </p:embeddedFont>
    <p:embeddedFont>
      <p:font typeface="Montserrat SemiBold" panose="020F0502020204030204" pitchFamily="34" charset="0"/>
      <p:regular r:id="rId40"/>
      <p:bold r:id="rId41"/>
      <p:italic r:id="rId42"/>
      <p:boldItalic r:id="rId43"/>
    </p:embeddedFont>
    <p:embeddedFont>
      <p:font typeface="Open Sans" panose="020B0606030504020204" pitchFamily="34" charset="0"/>
      <p:regular r:id="rId44"/>
      <p:bold r:id="rId45"/>
      <p:italic r:id="rId46"/>
      <p:boldItalic r:id="rId47"/>
    </p:embeddedFont>
    <p:embeddedFont>
      <p:font typeface="Roboto" panose="02000000000000000000" pitchFamily="2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7" roundtripDataSignature="AMtx7mhs6n6J4dDruyloocQ7oyreiYJw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94"/>
  </p:normalViewPr>
  <p:slideViewPr>
    <p:cSldViewPr snapToGrid="0">
      <p:cViewPr varScale="1">
        <p:scale>
          <a:sx n="121" d="100"/>
          <a:sy n="121" d="100"/>
        </p:scale>
        <p:origin x="4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50" Type="http://schemas.openxmlformats.org/officeDocument/2006/relationships/font" Target="fonts/font22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font" Target="fonts/font20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2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67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font" Target="fonts/font13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3" name="Google Shape;11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Incluir logo de McKnight</a:t>
            </a:r>
            <a:endParaRPr/>
          </a:p>
        </p:txBody>
      </p:sp>
      <p:sp>
        <p:nvSpPr>
          <p:cNvPr id="133" name="Google Shape;13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" name="Google Shape;160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1" name="Google Shape;201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0" name="Google Shape;21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4" name="Google Shape;22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0" name="Google Shape;24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0deeb62bdb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0deeb62bdb_0_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20deeb62bdb_0_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0deeb62bd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0deeb62bdb_0_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g20deeb62bdb_0_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0deeb62bd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20deeb62bdb_0_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g20deeb62bdb_0_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0deeb62bdb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0deeb62bdb_0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g20deeb62bdb_0_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0deeb62bdb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20deeb62bdb_0_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g20deeb62bdb_0_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e18516ccb0_0_4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3" name="Google Shape;323;g2e18516ccb0_0_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e18516ccb0_0_4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1" name="Google Shape;331;g2e18516ccb0_0_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e18516ccb0_0_4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2" name="Google Shape;342;g2e18516ccb0_0_4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e18516ccb0_0_4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1" name="Google Shape;351;g2e18516ccb0_0_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e18516ccb0_0_4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1" name="Google Shape;351;g2e18516ccb0_0_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6588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e18516ccb0_0_4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1" name="Google Shape;351;g2e18516ccb0_0_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20335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2e18516ccb0_0_4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7" name="Google Shape;357;g2e18516ccb0_0_4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e18516ccb0_0_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3" name="Google Shape;393;g2e18516ccb0_0_3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Postulamos que la posibilidad de convertir las lecciones de las RAI en innovaciones para generar ingresos aumenta el interés y motivación de los agricultores. Sin el elemento de mercado, las RAI podrían estancarse en espacios de ciencia teórica, mientras con un elemento de mercado (en complemento a otras metas) se convierte a las RAI en espacios de innovación para mejorar los medios de vida.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4" name="Google Shape;394;g2e18516ccb0_0_3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20deeb62bdb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g20deeb62bdb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/>
              <a:t>Postulamos que la posibilidad de convertir las lecciones de las RAI en innovaciones para generar ingresos aumenta el interés y motivación de los agricultores. Sin el elemento de mercado, las RAI podrían estancarse en espacios de ciencia teórica, mientras con un elemento de mercado (en complemento a otras metas) se convierte a las RAI en espacios de innovación para mejorar los medios de vida.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>
            <a:spLocks noGrp="1"/>
          </p:cNvSpPr>
          <p:nvPr>
            <p:ph type="pic" idx="2"/>
          </p:nvPr>
        </p:nvSpPr>
        <p:spPr>
          <a:xfrm>
            <a:off x="597055" y="342900"/>
            <a:ext cx="11595020" cy="5143500"/>
          </a:xfrm>
          <a:prstGeom prst="rect">
            <a:avLst/>
          </a:prstGeom>
          <a:solidFill>
            <a:srgbClr val="D8E2F3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9"/>
          <p:cNvSpPr txBox="1"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4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36" name="Google Shape;36;p5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Title Slide">
  <p:cSld name="20_Title Slide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4"/>
          <p:cNvSpPr>
            <a:spLocks noGrp="1"/>
          </p:cNvSpPr>
          <p:nvPr>
            <p:ph type="pic" idx="2"/>
          </p:nvPr>
        </p:nvSpPr>
        <p:spPr>
          <a:xfrm>
            <a:off x="3857042" y="676275"/>
            <a:ext cx="4622417" cy="5286375"/>
          </a:xfrm>
          <a:prstGeom prst="rect">
            <a:avLst/>
          </a:prstGeom>
          <a:solidFill>
            <a:srgbClr val="D8E2F3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8" name="Google Shape;8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4"/>
          <p:cNvPicPr preferRelativeResize="0"/>
          <p:nvPr/>
        </p:nvPicPr>
        <p:blipFill rotWithShape="1">
          <a:blip r:embed="rId3">
            <a:alphaModFix/>
          </a:blip>
          <a:srcRect t="14140" b="48290"/>
          <a:stretch/>
        </p:blipFill>
        <p:spPr>
          <a:xfrm>
            <a:off x="-171450" y="0"/>
            <a:ext cx="12440249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4"/>
          <p:cNvPicPr preferRelativeResize="0"/>
          <p:nvPr/>
        </p:nvPicPr>
        <p:blipFill rotWithShape="1">
          <a:blip r:embed="rId4">
            <a:alphaModFix/>
          </a:blip>
          <a:srcRect r="7986"/>
          <a:stretch/>
        </p:blipFill>
        <p:spPr>
          <a:xfrm>
            <a:off x="-17145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/>
          <p:nvPr/>
        </p:nvSpPr>
        <p:spPr>
          <a:xfrm>
            <a:off x="2617100" y="4617550"/>
            <a:ext cx="7736100" cy="1532400"/>
          </a:xfrm>
          <a:prstGeom prst="rect">
            <a:avLst/>
          </a:prstGeom>
          <a:solidFill>
            <a:srgbClr val="3F3F3F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2767850" y="4771575"/>
            <a:ext cx="7434600" cy="10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LA INCUBACION DE EMPRESAS RURALES EN COMBINACIÓN CON REDES DE AGRICULTORES INVESTIGADORES EN LOS ANDES DEL ECUADOR</a:t>
            </a: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" descr="A close-up of a ba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972074" cy="6858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 descr="A white background with orange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92577" y="1763550"/>
            <a:ext cx="4972076" cy="333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5" descr="A screen shot of a phon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780826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pic>
        <p:nvPicPr>
          <p:cNvPr id="123" name="Google Shape;123;p15" descr="A person laughing with another pers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78501" y="0"/>
            <a:ext cx="5360196" cy="6489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129" name="Google Shape;129;p16" descr="A brochure with a mountain and tree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0251274" cy="6496548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6"/>
          <p:cNvSpPr/>
          <p:nvPr/>
        </p:nvSpPr>
        <p:spPr>
          <a:xfrm>
            <a:off x="10251275" y="0"/>
            <a:ext cx="1940700" cy="6858000"/>
          </a:xfrm>
          <a:prstGeom prst="rect">
            <a:avLst/>
          </a:prstGeom>
          <a:solidFill>
            <a:srgbClr val="E34F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1"/>
          <p:cNvSpPr txBox="1">
            <a:spLocks noGrp="1"/>
          </p:cNvSpPr>
          <p:nvPr>
            <p:ph type="title"/>
          </p:nvPr>
        </p:nvSpPr>
        <p:spPr>
          <a:xfrm>
            <a:off x="490175" y="398600"/>
            <a:ext cx="3652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&amp; McKnight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" name="Google Shape;136;p41"/>
          <p:cNvSpPr txBox="1">
            <a:spLocks noGrp="1"/>
          </p:cNvSpPr>
          <p:nvPr>
            <p:ph type="body" idx="1"/>
          </p:nvPr>
        </p:nvSpPr>
        <p:spPr>
          <a:xfrm>
            <a:off x="1337175" y="1898900"/>
            <a:ext cx="42600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900" dirty="0" err="1">
                <a:latin typeface="Montserrat"/>
                <a:ea typeface="Montserrat"/>
                <a:cs typeface="Montserrat"/>
                <a:sym typeface="Montserrat"/>
              </a:rPr>
              <a:t>Reconocemos</a:t>
            </a:r>
            <a:r>
              <a:rPr lang="en-US" sz="1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que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nuestro</a:t>
            </a:r>
            <a:r>
              <a:rPr lang="en-US" sz="1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latin typeface="Montserrat"/>
                <a:ea typeface="Montserrat"/>
                <a:cs typeface="Montserrat"/>
                <a:sym typeface="Montserrat"/>
              </a:rPr>
              <a:t>modelo</a:t>
            </a:r>
            <a:r>
              <a:rPr lang="en-US" sz="1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latin typeface="Montserrat"/>
                <a:ea typeface="Montserrat"/>
                <a:cs typeface="Montserrat"/>
                <a:sym typeface="Montserrat"/>
              </a:rPr>
              <a:t>todavía</a:t>
            </a:r>
            <a:r>
              <a:rPr lang="en-US" sz="1900" dirty="0">
                <a:latin typeface="Montserrat"/>
                <a:ea typeface="Montserrat"/>
                <a:cs typeface="Montserrat"/>
                <a:sym typeface="Montserrat"/>
              </a:rPr>
              <a:t> se </a:t>
            </a:r>
            <a:r>
              <a:rPr lang="en-US" sz="1900" dirty="0" err="1">
                <a:latin typeface="Montserrat"/>
                <a:ea typeface="Montserrat"/>
                <a:cs typeface="Montserrat"/>
                <a:sym typeface="Montserrat"/>
              </a:rPr>
              <a:t>puede</a:t>
            </a:r>
            <a:r>
              <a:rPr lang="en-US" sz="1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latin typeface="Montserrat"/>
                <a:ea typeface="Montserrat"/>
                <a:cs typeface="Montserrat"/>
                <a:sym typeface="Montserrat"/>
              </a:rPr>
              <a:t>fortalecer</a:t>
            </a:r>
            <a:r>
              <a:rPr lang="en-US" sz="1900" dirty="0"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 sz="19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9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9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900" dirty="0"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requiere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evidencia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más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rigurosa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para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poder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latin typeface="Montserrat"/>
                <a:ea typeface="Montserrat"/>
                <a:cs typeface="Montserrat"/>
                <a:sym typeface="Montserrat"/>
              </a:rPr>
              <a:t>posicionar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latin typeface="Montserrat"/>
                <a:ea typeface="Montserrat"/>
                <a:cs typeface="Montserrat"/>
                <a:sym typeface="Montserrat"/>
              </a:rPr>
              <a:t>trabajo</a:t>
            </a:r>
            <a:r>
              <a:rPr lang="en-US" sz="1900" dirty="0">
                <a:latin typeface="Montserrat"/>
                <a:ea typeface="Montserrat"/>
                <a:cs typeface="Montserrat"/>
                <a:sym typeface="Montserrat"/>
              </a:rPr>
              <a:t> de la </a:t>
            </a:r>
            <a:r>
              <a:rPr lang="en-US" sz="1900" dirty="0" err="1">
                <a:latin typeface="Montserrat"/>
                <a:ea typeface="Montserrat"/>
                <a:cs typeface="Montserrat"/>
                <a:sym typeface="Montserrat"/>
              </a:rPr>
              <a:t>organización</a:t>
            </a:r>
            <a:r>
              <a:rPr lang="en-US" sz="1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latin typeface="Montserrat"/>
                <a:ea typeface="Montserrat"/>
                <a:cs typeface="Montserrat"/>
                <a:sym typeface="Montserrat"/>
              </a:rPr>
              <a:t>como</a:t>
            </a:r>
            <a:r>
              <a:rPr lang="en-US" sz="1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latin typeface="Montserrat"/>
                <a:ea typeface="Montserrat"/>
                <a:cs typeface="Montserrat"/>
                <a:sym typeface="Montserrat"/>
              </a:rPr>
              <a:t>una</a:t>
            </a:r>
            <a:r>
              <a:rPr lang="en-US" sz="1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latin typeface="Montserrat"/>
                <a:ea typeface="Montserrat"/>
                <a:cs typeface="Montserrat"/>
                <a:sym typeface="Montserrat"/>
              </a:rPr>
              <a:t>respuesta</a:t>
            </a:r>
            <a:r>
              <a:rPr lang="en-US" sz="1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latin typeface="Montserrat"/>
                <a:ea typeface="Montserrat"/>
                <a:cs typeface="Montserrat"/>
                <a:sym typeface="Montserrat"/>
              </a:rPr>
              <a:t>sólida</a:t>
            </a:r>
            <a:r>
              <a:rPr lang="en-US" sz="1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9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7" name="Google Shape;137;p4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5421" b="34493"/>
          <a:stretch/>
        </p:blipFill>
        <p:spPr>
          <a:xfrm>
            <a:off x="5813905" y="3476"/>
            <a:ext cx="2821640" cy="2115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41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 t="89" b="99"/>
          <a:stretch/>
        </p:blipFill>
        <p:spPr>
          <a:xfrm>
            <a:off x="5813906" y="2267618"/>
            <a:ext cx="2821640" cy="4216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41"/>
          <p:cNvPicPr preferRelativeResize="0">
            <a:picLocks noGrp="1"/>
          </p:cNvPicPr>
          <p:nvPr>
            <p:ph type="pic" idx="4"/>
          </p:nvPr>
        </p:nvPicPr>
        <p:blipFill rotWithShape="1">
          <a:blip r:embed="rId5">
            <a:alphaModFix/>
          </a:blip>
          <a:srcRect t="89" b="99"/>
          <a:stretch/>
        </p:blipFill>
        <p:spPr>
          <a:xfrm>
            <a:off x="8806185" y="0"/>
            <a:ext cx="2821640" cy="4216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41"/>
          <p:cNvPicPr preferRelativeResize="0">
            <a:picLocks noGrp="1"/>
          </p:cNvPicPr>
          <p:nvPr>
            <p:ph type="pic" idx="5"/>
          </p:nvPr>
        </p:nvPicPr>
        <p:blipFill rotWithShape="1">
          <a:blip r:embed="rId6">
            <a:alphaModFix/>
          </a:blip>
          <a:srcRect t="24957" b="24957"/>
          <a:stretch/>
        </p:blipFill>
        <p:spPr>
          <a:xfrm>
            <a:off x="8805791" y="4368385"/>
            <a:ext cx="2821640" cy="2115938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1"/>
          <p:cNvSpPr/>
          <p:nvPr/>
        </p:nvSpPr>
        <p:spPr>
          <a:xfrm>
            <a:off x="490187" y="2080659"/>
            <a:ext cx="781800" cy="651900"/>
          </a:xfrm>
          <a:prstGeom prst="rect">
            <a:avLst/>
          </a:prstGeom>
          <a:solidFill>
            <a:srgbClr val="FAAA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42" name="Google Shape;142;p41"/>
          <p:cNvGrpSpPr/>
          <p:nvPr/>
        </p:nvGrpSpPr>
        <p:grpSpPr>
          <a:xfrm>
            <a:off x="703671" y="2223141"/>
            <a:ext cx="361902" cy="361902"/>
            <a:chOff x="837205" y="3542332"/>
            <a:chExt cx="400024" cy="400024"/>
          </a:xfrm>
        </p:grpSpPr>
        <p:sp>
          <p:nvSpPr>
            <p:cNvPr id="143" name="Google Shape;143;p41"/>
            <p:cNvSpPr/>
            <p:nvPr/>
          </p:nvSpPr>
          <p:spPr>
            <a:xfrm>
              <a:off x="837205" y="3542332"/>
              <a:ext cx="400024" cy="400024"/>
            </a:xfrm>
            <a:custGeom>
              <a:avLst/>
              <a:gdLst/>
              <a:ahLst/>
              <a:cxnLst/>
              <a:rect l="l" t="t" r="r" b="b"/>
              <a:pathLst>
                <a:path w="128" h="128" extrusionOk="0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44" name="Google Shape;144;p41"/>
            <p:cNvSpPr/>
            <p:nvPr/>
          </p:nvSpPr>
          <p:spPr>
            <a:xfrm>
              <a:off x="1074843" y="3692836"/>
              <a:ext cx="112218" cy="11882"/>
            </a:xfrm>
            <a:custGeom>
              <a:avLst/>
              <a:gdLst/>
              <a:ahLst/>
              <a:cxnLst/>
              <a:rect l="l" t="t" r="r" b="b"/>
              <a:pathLst>
                <a:path w="36" h="4" extrusionOk="0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45" name="Google Shape;145;p41"/>
            <p:cNvSpPr/>
            <p:nvPr/>
          </p:nvSpPr>
          <p:spPr>
            <a:xfrm>
              <a:off x="1074843" y="3655870"/>
              <a:ext cx="112218" cy="11882"/>
            </a:xfrm>
            <a:custGeom>
              <a:avLst/>
              <a:gdLst/>
              <a:ahLst/>
              <a:cxnLst/>
              <a:rect l="l" t="t" r="r" b="b"/>
              <a:pathLst>
                <a:path w="36" h="4" extrusionOk="0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46" name="Google Shape;146;p41"/>
            <p:cNvSpPr/>
            <p:nvPr/>
          </p:nvSpPr>
          <p:spPr>
            <a:xfrm>
              <a:off x="1074843" y="3617583"/>
              <a:ext cx="112218" cy="13202"/>
            </a:xfrm>
            <a:custGeom>
              <a:avLst/>
              <a:gdLst/>
              <a:ahLst/>
              <a:cxnLst/>
              <a:rect l="l" t="t" r="r" b="b"/>
              <a:pathLst>
                <a:path w="36" h="4" extrusionOk="0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47" name="Google Shape;147;p41"/>
            <p:cNvSpPr/>
            <p:nvPr/>
          </p:nvSpPr>
          <p:spPr>
            <a:xfrm>
              <a:off x="937541" y="3880306"/>
              <a:ext cx="112218" cy="11882"/>
            </a:xfrm>
            <a:custGeom>
              <a:avLst/>
              <a:gdLst/>
              <a:ahLst/>
              <a:cxnLst/>
              <a:rect l="l" t="t" r="r" b="b"/>
              <a:pathLst>
                <a:path w="36" h="4" extrusionOk="0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48" name="Google Shape;148;p41"/>
            <p:cNvSpPr/>
            <p:nvPr/>
          </p:nvSpPr>
          <p:spPr>
            <a:xfrm>
              <a:off x="937541" y="3843340"/>
              <a:ext cx="112218" cy="11882"/>
            </a:xfrm>
            <a:custGeom>
              <a:avLst/>
              <a:gdLst/>
              <a:ahLst/>
              <a:cxnLst/>
              <a:rect l="l" t="t" r="r" b="b"/>
              <a:pathLst>
                <a:path w="36" h="4" extrusionOk="0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49" name="Google Shape;149;p41"/>
            <p:cNvSpPr/>
            <p:nvPr/>
          </p:nvSpPr>
          <p:spPr>
            <a:xfrm>
              <a:off x="937541" y="3805053"/>
              <a:ext cx="112218" cy="13202"/>
            </a:xfrm>
            <a:custGeom>
              <a:avLst/>
              <a:gdLst/>
              <a:ahLst/>
              <a:cxnLst/>
              <a:rect l="l" t="t" r="r" b="b"/>
              <a:pathLst>
                <a:path w="36" h="4" extrusionOk="0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50" name="Google Shape;150;p41"/>
            <p:cNvSpPr/>
            <p:nvPr/>
          </p:nvSpPr>
          <p:spPr>
            <a:xfrm>
              <a:off x="1074843" y="3880306"/>
              <a:ext cx="112218" cy="11882"/>
            </a:xfrm>
            <a:custGeom>
              <a:avLst/>
              <a:gdLst/>
              <a:ahLst/>
              <a:cxnLst/>
              <a:rect l="l" t="t" r="r" b="b"/>
              <a:pathLst>
                <a:path w="36" h="4" extrusionOk="0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51" name="Google Shape;151;p41"/>
            <p:cNvSpPr/>
            <p:nvPr/>
          </p:nvSpPr>
          <p:spPr>
            <a:xfrm>
              <a:off x="1074843" y="3843340"/>
              <a:ext cx="112218" cy="11882"/>
            </a:xfrm>
            <a:custGeom>
              <a:avLst/>
              <a:gdLst/>
              <a:ahLst/>
              <a:cxnLst/>
              <a:rect l="l" t="t" r="r" b="b"/>
              <a:pathLst>
                <a:path w="36" h="4" extrusionOk="0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52" name="Google Shape;152;p41"/>
            <p:cNvSpPr/>
            <p:nvPr/>
          </p:nvSpPr>
          <p:spPr>
            <a:xfrm>
              <a:off x="1074843" y="3805053"/>
              <a:ext cx="112218" cy="13202"/>
            </a:xfrm>
            <a:custGeom>
              <a:avLst/>
              <a:gdLst/>
              <a:ahLst/>
              <a:cxnLst/>
              <a:rect l="l" t="t" r="r" b="b"/>
              <a:pathLst>
                <a:path w="36" h="4" extrusionOk="0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53" name="Google Shape;153;p41"/>
            <p:cNvSpPr/>
            <p:nvPr/>
          </p:nvSpPr>
          <p:spPr>
            <a:xfrm>
              <a:off x="937541" y="3729802"/>
              <a:ext cx="249520" cy="13202"/>
            </a:xfrm>
            <a:custGeom>
              <a:avLst/>
              <a:gdLst/>
              <a:ahLst/>
              <a:cxnLst/>
              <a:rect l="l" t="t" r="r" b="b"/>
              <a:pathLst>
                <a:path w="80" h="4" extrusionOk="0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54" name="Google Shape;154;p41"/>
            <p:cNvSpPr/>
            <p:nvPr/>
          </p:nvSpPr>
          <p:spPr>
            <a:xfrm>
              <a:off x="937541" y="3768087"/>
              <a:ext cx="249520" cy="11882"/>
            </a:xfrm>
            <a:custGeom>
              <a:avLst/>
              <a:gdLst/>
              <a:ahLst/>
              <a:cxnLst/>
              <a:rect l="l" t="t" r="r" b="b"/>
              <a:pathLst>
                <a:path w="80" h="4" extrusionOk="0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55" name="Google Shape;155;p41"/>
            <p:cNvSpPr/>
            <p:nvPr/>
          </p:nvSpPr>
          <p:spPr>
            <a:xfrm>
              <a:off x="937541" y="3592500"/>
              <a:ext cx="112218" cy="112218"/>
            </a:xfrm>
            <a:custGeom>
              <a:avLst/>
              <a:gdLst/>
              <a:ahLst/>
              <a:cxnLst/>
              <a:rect l="l" t="t" r="r" b="b"/>
              <a:pathLst>
                <a:path w="36" h="36" extrusionOk="0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56" name="Google Shape;156;p41"/>
          <p:cNvSpPr/>
          <p:nvPr/>
        </p:nvSpPr>
        <p:spPr>
          <a:xfrm>
            <a:off x="493737" y="3901749"/>
            <a:ext cx="781800" cy="651900"/>
          </a:xfrm>
          <a:prstGeom prst="rect">
            <a:avLst/>
          </a:prstGeom>
          <a:solidFill>
            <a:srgbClr val="E54E1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" name="Google Shape;157;p41"/>
          <p:cNvSpPr/>
          <p:nvPr/>
        </p:nvSpPr>
        <p:spPr>
          <a:xfrm>
            <a:off x="699312" y="4025048"/>
            <a:ext cx="395052" cy="359251"/>
          </a:xfrm>
          <a:custGeom>
            <a:avLst/>
            <a:gdLst/>
            <a:ahLst/>
            <a:cxnLst/>
            <a:rect l="l" t="t" r="r" b="b"/>
            <a:pathLst>
              <a:path w="135" h="123" extrusionOk="0">
                <a:moveTo>
                  <a:pt x="120" y="15"/>
                </a:moveTo>
                <a:cubicBezTo>
                  <a:pt x="106" y="0"/>
                  <a:pt x="84" y="0"/>
                  <a:pt x="70" y="15"/>
                </a:cubicBezTo>
                <a:cubicBezTo>
                  <a:pt x="11" y="72"/>
                  <a:pt x="11" y="72"/>
                  <a:pt x="11" y="72"/>
                </a:cubicBezTo>
                <a:cubicBezTo>
                  <a:pt x="0" y="83"/>
                  <a:pt x="0" y="101"/>
                  <a:pt x="11" y="112"/>
                </a:cubicBezTo>
                <a:cubicBezTo>
                  <a:pt x="22" y="123"/>
                  <a:pt x="40" y="123"/>
                  <a:pt x="51" y="112"/>
                </a:cubicBezTo>
                <a:cubicBezTo>
                  <a:pt x="109" y="54"/>
                  <a:pt x="109" y="54"/>
                  <a:pt x="109" y="54"/>
                </a:cubicBezTo>
                <a:cubicBezTo>
                  <a:pt x="117" y="46"/>
                  <a:pt x="117" y="34"/>
                  <a:pt x="109" y="26"/>
                </a:cubicBezTo>
                <a:cubicBezTo>
                  <a:pt x="101" y="18"/>
                  <a:pt x="89" y="18"/>
                  <a:pt x="81" y="26"/>
                </a:cubicBezTo>
                <a:cubicBezTo>
                  <a:pt x="37" y="70"/>
                  <a:pt x="37" y="70"/>
                  <a:pt x="37" y="70"/>
                </a:cubicBezTo>
                <a:cubicBezTo>
                  <a:pt x="35" y="71"/>
                  <a:pt x="35" y="74"/>
                  <a:pt x="37" y="75"/>
                </a:cubicBezTo>
                <a:cubicBezTo>
                  <a:pt x="39" y="77"/>
                  <a:pt x="41" y="77"/>
                  <a:pt x="43" y="75"/>
                </a:cubicBezTo>
                <a:cubicBezTo>
                  <a:pt x="87" y="32"/>
                  <a:pt x="87" y="32"/>
                  <a:pt x="87" y="32"/>
                </a:cubicBezTo>
                <a:cubicBezTo>
                  <a:pt x="91" y="27"/>
                  <a:pt x="99" y="27"/>
                  <a:pt x="103" y="32"/>
                </a:cubicBezTo>
                <a:cubicBezTo>
                  <a:pt x="108" y="36"/>
                  <a:pt x="108" y="44"/>
                  <a:pt x="103" y="48"/>
                </a:cubicBezTo>
                <a:cubicBezTo>
                  <a:pt x="45" y="106"/>
                  <a:pt x="45" y="106"/>
                  <a:pt x="45" y="106"/>
                </a:cubicBezTo>
                <a:cubicBezTo>
                  <a:pt x="37" y="114"/>
                  <a:pt x="25" y="114"/>
                  <a:pt x="17" y="106"/>
                </a:cubicBezTo>
                <a:cubicBezTo>
                  <a:pt x="9" y="98"/>
                  <a:pt x="9" y="86"/>
                  <a:pt x="17" y="78"/>
                </a:cubicBezTo>
                <a:cubicBezTo>
                  <a:pt x="75" y="21"/>
                  <a:pt x="75" y="21"/>
                  <a:pt x="75" y="21"/>
                </a:cubicBezTo>
                <a:cubicBezTo>
                  <a:pt x="86" y="10"/>
                  <a:pt x="103" y="10"/>
                  <a:pt x="114" y="21"/>
                </a:cubicBezTo>
                <a:cubicBezTo>
                  <a:pt x="125" y="32"/>
                  <a:pt x="125" y="49"/>
                  <a:pt x="114" y="60"/>
                </a:cubicBezTo>
                <a:cubicBezTo>
                  <a:pt x="71" y="104"/>
                  <a:pt x="71" y="104"/>
                  <a:pt x="71" y="104"/>
                </a:cubicBezTo>
                <a:cubicBezTo>
                  <a:pt x="69" y="105"/>
                  <a:pt x="69" y="108"/>
                  <a:pt x="71" y="109"/>
                </a:cubicBezTo>
                <a:cubicBezTo>
                  <a:pt x="72" y="111"/>
                  <a:pt x="75" y="111"/>
                  <a:pt x="77" y="109"/>
                </a:cubicBezTo>
                <a:cubicBezTo>
                  <a:pt x="120" y="65"/>
                  <a:pt x="120" y="65"/>
                  <a:pt x="120" y="65"/>
                </a:cubicBezTo>
                <a:cubicBezTo>
                  <a:pt x="135" y="51"/>
                  <a:pt x="135" y="29"/>
                  <a:pt x="120" y="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8"/>
          <p:cNvSpPr txBox="1">
            <a:spLocks noGrp="1"/>
          </p:cNvSpPr>
          <p:nvPr>
            <p:ph type="title"/>
          </p:nvPr>
        </p:nvSpPr>
        <p:spPr>
          <a:xfrm>
            <a:off x="435225" y="774700"/>
            <a:ext cx="7104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Contexto del proyecto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" name="Google Shape;163;p38"/>
          <p:cNvSpPr txBox="1">
            <a:spLocks noGrp="1"/>
          </p:cNvSpPr>
          <p:nvPr>
            <p:ph type="body" idx="1"/>
          </p:nvPr>
        </p:nvSpPr>
        <p:spPr>
          <a:xfrm>
            <a:off x="435225" y="1950900"/>
            <a:ext cx="8787436" cy="3983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527"/>
              <a:buNone/>
            </a:pPr>
            <a:r>
              <a:rPr lang="en-US" sz="2789" dirty="0" err="1">
                <a:latin typeface="Montserrat"/>
                <a:ea typeface="Montserrat"/>
                <a:cs typeface="Montserrat"/>
                <a:sym typeface="Montserrat"/>
              </a:rPr>
              <a:t>Asociaciones</a:t>
            </a:r>
            <a:r>
              <a:rPr lang="en-US" sz="2789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789" dirty="0" err="1">
                <a:latin typeface="Montserrat"/>
                <a:ea typeface="Montserrat"/>
                <a:cs typeface="Montserrat"/>
                <a:sym typeface="Montserrat"/>
              </a:rPr>
              <a:t>creadas</a:t>
            </a:r>
            <a:r>
              <a:rPr lang="en-US" sz="2789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789" dirty="0" err="1">
                <a:latin typeface="Montserrat"/>
                <a:ea typeface="Montserrat"/>
                <a:cs typeface="Montserrat"/>
                <a:sym typeface="Montserrat"/>
              </a:rPr>
              <a:t>por</a:t>
            </a:r>
            <a:r>
              <a:rPr lang="en-US" sz="2789" dirty="0"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2789" dirty="0" err="1">
                <a:latin typeface="Montserrat"/>
                <a:ea typeface="Montserrat"/>
                <a:cs typeface="Montserrat"/>
                <a:sym typeface="Montserrat"/>
              </a:rPr>
              <a:t>empresa</a:t>
            </a:r>
            <a:r>
              <a:rPr lang="en-US" sz="2789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789" dirty="0" err="1">
                <a:latin typeface="Montserrat"/>
                <a:ea typeface="Montserrat"/>
                <a:cs typeface="Montserrat"/>
                <a:sym typeface="Montserrat"/>
              </a:rPr>
              <a:t>ancla</a:t>
            </a:r>
            <a:r>
              <a:rPr lang="en-US" sz="2789" dirty="0">
                <a:latin typeface="Montserrat"/>
                <a:ea typeface="Montserrat"/>
                <a:cs typeface="Montserrat"/>
                <a:sym typeface="Montserrat"/>
              </a:rPr>
              <a:t> Terrafertil para </a:t>
            </a:r>
            <a:r>
              <a:rPr lang="en-US" sz="2789" dirty="0" err="1">
                <a:latin typeface="Montserrat"/>
                <a:ea typeface="Montserrat"/>
                <a:cs typeface="Montserrat"/>
                <a:sym typeface="Montserrat"/>
              </a:rPr>
              <a:t>producir</a:t>
            </a:r>
            <a:r>
              <a:rPr lang="en-US" sz="2789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789" dirty="0" err="1">
                <a:latin typeface="Montserrat"/>
                <a:ea typeface="Montserrat"/>
                <a:cs typeface="Montserrat"/>
                <a:sym typeface="Montserrat"/>
              </a:rPr>
              <a:t>uvilla</a:t>
            </a:r>
            <a:r>
              <a:rPr lang="en-US" sz="2789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789" dirty="0" err="1">
                <a:latin typeface="Montserrat"/>
                <a:ea typeface="Montserrat"/>
                <a:cs typeface="Montserrat"/>
                <a:sym typeface="Montserrat"/>
              </a:rPr>
              <a:t>orgánica</a:t>
            </a:r>
            <a:endParaRPr sz="2789" dirty="0">
              <a:latin typeface="Montserrat"/>
              <a:ea typeface="Montserrat"/>
              <a:cs typeface="Montserrat"/>
              <a:sym typeface="Montserrat"/>
            </a:endParaRPr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4572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300" b="1" dirty="0">
                <a:latin typeface="Montserrat"/>
                <a:ea typeface="Montserrat"/>
                <a:cs typeface="Montserrat"/>
                <a:sym typeface="Montserrat"/>
              </a:rPr>
              <a:t>2010 – 2021</a:t>
            </a:r>
            <a:r>
              <a:rPr lang="en-US" sz="3300" dirty="0"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en-US" sz="3300" dirty="0" err="1">
                <a:latin typeface="Montserrat"/>
                <a:ea typeface="Montserrat"/>
                <a:cs typeface="Montserrat"/>
                <a:sym typeface="Montserrat"/>
              </a:rPr>
              <a:t>Compras</a:t>
            </a:r>
            <a:r>
              <a:rPr lang="en-US" sz="33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300" dirty="0" err="1">
                <a:latin typeface="Montserrat"/>
                <a:ea typeface="Montserrat"/>
                <a:cs typeface="Montserrat"/>
                <a:sym typeface="Montserrat"/>
              </a:rPr>
              <a:t>anuales</a:t>
            </a:r>
            <a:r>
              <a:rPr lang="en-US" sz="3300" dirty="0">
                <a:latin typeface="Montserrat"/>
                <a:ea typeface="Montserrat"/>
                <a:cs typeface="Montserrat"/>
                <a:sym typeface="Montserrat"/>
              </a:rPr>
              <a:t> altos &gt;$500,000 p/a</a:t>
            </a:r>
            <a:endParaRPr sz="33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4572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300" b="1" dirty="0">
                <a:latin typeface="Montserrat"/>
                <a:ea typeface="Montserrat"/>
                <a:cs typeface="Montserrat"/>
                <a:sym typeface="Montserrat"/>
              </a:rPr>
              <a:t>2022</a:t>
            </a:r>
            <a:r>
              <a:rPr lang="en-US" sz="3300" dirty="0">
                <a:latin typeface="Montserrat"/>
                <a:ea typeface="Montserrat"/>
                <a:cs typeface="Montserrat"/>
                <a:sym typeface="Montserrat"/>
              </a:rPr>
              <a:t> - Mancha morada, y </a:t>
            </a:r>
            <a:r>
              <a:rPr lang="en-US" sz="3300" dirty="0" err="1">
                <a:latin typeface="Montserrat"/>
                <a:ea typeface="Montserrat"/>
                <a:cs typeface="Montserrat"/>
                <a:sym typeface="Montserrat"/>
              </a:rPr>
              <a:t>destrucción</a:t>
            </a:r>
            <a:r>
              <a:rPr lang="en-US" sz="3300" dirty="0">
                <a:latin typeface="Montserrat"/>
                <a:ea typeface="Montserrat"/>
                <a:cs typeface="Montserrat"/>
                <a:sym typeface="Montserrat"/>
              </a:rPr>
              <a:t> de 80% del </a:t>
            </a:r>
            <a:r>
              <a:rPr lang="en-US" sz="3300" dirty="0" err="1">
                <a:latin typeface="Montserrat"/>
                <a:ea typeface="Montserrat"/>
                <a:cs typeface="Montserrat"/>
                <a:sym typeface="Montserrat"/>
              </a:rPr>
              <a:t>cultivo</a:t>
            </a:r>
            <a:endParaRPr sz="33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4572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300" b="1" dirty="0">
                <a:latin typeface="Montserrat"/>
                <a:ea typeface="Montserrat"/>
                <a:cs typeface="Montserrat"/>
                <a:sym typeface="Montserrat"/>
              </a:rPr>
              <a:t>2023</a:t>
            </a:r>
            <a:r>
              <a:rPr lang="en-US" sz="3300" dirty="0">
                <a:latin typeface="Montserrat"/>
                <a:ea typeface="Montserrat"/>
                <a:cs typeface="Montserrat"/>
                <a:sym typeface="Montserrat"/>
              </a:rPr>
              <a:t> – </a:t>
            </a:r>
            <a:r>
              <a:rPr lang="en-US" sz="3300" dirty="0" err="1">
                <a:latin typeface="Montserrat"/>
                <a:ea typeface="Montserrat"/>
                <a:cs typeface="Montserrat"/>
                <a:sym typeface="Montserrat"/>
              </a:rPr>
              <a:t>Recuperación</a:t>
            </a:r>
            <a:r>
              <a:rPr lang="en-US" sz="3300" dirty="0">
                <a:latin typeface="Montserrat"/>
                <a:ea typeface="Montserrat"/>
                <a:cs typeface="Montserrat"/>
                <a:sym typeface="Montserrat"/>
              </a:rPr>
              <a:t> del </a:t>
            </a:r>
            <a:r>
              <a:rPr lang="en-US" sz="3300" dirty="0" err="1">
                <a:latin typeface="Montserrat"/>
                <a:ea typeface="Montserrat"/>
                <a:cs typeface="Montserrat"/>
                <a:sym typeface="Montserrat"/>
              </a:rPr>
              <a:t>cultivo</a:t>
            </a:r>
            <a:r>
              <a:rPr lang="en-US" sz="3300" dirty="0">
                <a:latin typeface="Montserrat"/>
                <a:ea typeface="Montserrat"/>
                <a:cs typeface="Montserrat"/>
                <a:sym typeface="Montserrat"/>
              </a:rPr>
              <a:t> con </a:t>
            </a:r>
            <a:r>
              <a:rPr lang="en-US" sz="3300" dirty="0" err="1">
                <a:latin typeface="Montserrat"/>
                <a:ea typeface="Montserrat"/>
                <a:cs typeface="Montserrat"/>
                <a:sym typeface="Montserrat"/>
              </a:rPr>
              <a:t>bioinsumos</a:t>
            </a:r>
            <a:endParaRPr sz="33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4572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300" b="1" dirty="0">
                <a:latin typeface="Montserrat"/>
                <a:ea typeface="Montserrat"/>
                <a:cs typeface="Montserrat"/>
                <a:sym typeface="Montserrat"/>
              </a:rPr>
              <a:t>2024 </a:t>
            </a:r>
            <a:r>
              <a:rPr lang="en-US" sz="3300" dirty="0">
                <a:latin typeface="Montserrat"/>
                <a:ea typeface="Montserrat"/>
                <a:cs typeface="Montserrat"/>
                <a:sym typeface="Montserrat"/>
              </a:rPr>
              <a:t>– </a:t>
            </a:r>
            <a:r>
              <a:rPr lang="en-US" sz="3300" dirty="0" err="1">
                <a:latin typeface="Montserrat"/>
                <a:ea typeface="Montserrat"/>
                <a:cs typeface="Montserrat"/>
                <a:sym typeface="Montserrat"/>
              </a:rPr>
              <a:t>Caída</a:t>
            </a:r>
            <a:r>
              <a:rPr lang="en-US" sz="33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300" dirty="0" err="1">
                <a:latin typeface="Montserrat"/>
                <a:ea typeface="Montserrat"/>
                <a:cs typeface="Montserrat"/>
                <a:sym typeface="Montserrat"/>
              </a:rPr>
              <a:t>completo</a:t>
            </a:r>
            <a:r>
              <a:rPr lang="en-US" sz="3300" dirty="0">
                <a:latin typeface="Montserrat"/>
                <a:ea typeface="Montserrat"/>
                <a:cs typeface="Montserrat"/>
                <a:sym typeface="Montserrat"/>
              </a:rPr>
              <a:t> del mercado      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2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6" name="Google Shape;166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54751" y="4588701"/>
            <a:ext cx="1636533" cy="109002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8"/>
          <p:cNvSpPr/>
          <p:nvPr/>
        </p:nvSpPr>
        <p:spPr>
          <a:xfrm>
            <a:off x="597057" y="3168426"/>
            <a:ext cx="622800" cy="2254800"/>
          </a:xfrm>
          <a:prstGeom prst="rect">
            <a:avLst/>
          </a:prstGeom>
          <a:solidFill>
            <a:srgbClr val="FAAA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8" name="Google Shape;168;p38"/>
          <p:cNvSpPr/>
          <p:nvPr/>
        </p:nvSpPr>
        <p:spPr>
          <a:xfrm>
            <a:off x="700888" y="3351651"/>
            <a:ext cx="393684" cy="306584"/>
          </a:xfrm>
          <a:custGeom>
            <a:avLst/>
            <a:gdLst/>
            <a:ahLst/>
            <a:cxnLst/>
            <a:rect l="l" t="t" r="r" b="b"/>
            <a:pathLst>
              <a:path w="128" h="128" extrusionOk="0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9" name="Google Shape;169;p38"/>
          <p:cNvGrpSpPr/>
          <p:nvPr/>
        </p:nvGrpSpPr>
        <p:grpSpPr>
          <a:xfrm>
            <a:off x="700716" y="4389055"/>
            <a:ext cx="436095" cy="306566"/>
            <a:chOff x="3355975" y="954088"/>
            <a:chExt cx="733426" cy="661988"/>
          </a:xfrm>
        </p:grpSpPr>
        <p:sp>
          <p:nvSpPr>
            <p:cNvPr id="170" name="Google Shape;170;p38"/>
            <p:cNvSpPr/>
            <p:nvPr/>
          </p:nvSpPr>
          <p:spPr>
            <a:xfrm>
              <a:off x="3476625" y="1155700"/>
              <a:ext cx="293700" cy="19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71" name="Google Shape;171;p38"/>
            <p:cNvSpPr/>
            <p:nvPr/>
          </p:nvSpPr>
          <p:spPr>
            <a:xfrm>
              <a:off x="3476625" y="1238250"/>
              <a:ext cx="236400" cy="20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72" name="Google Shape;172;p38"/>
            <p:cNvSpPr/>
            <p:nvPr/>
          </p:nvSpPr>
          <p:spPr>
            <a:xfrm>
              <a:off x="3476625" y="1325563"/>
              <a:ext cx="173100" cy="20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73" name="Google Shape;173;p38"/>
            <p:cNvGrpSpPr/>
            <p:nvPr/>
          </p:nvGrpSpPr>
          <p:grpSpPr>
            <a:xfrm>
              <a:off x="3355975" y="954088"/>
              <a:ext cx="733426" cy="661988"/>
              <a:chOff x="3355975" y="954088"/>
              <a:chExt cx="733426" cy="661988"/>
            </a:xfrm>
          </p:grpSpPr>
          <p:sp>
            <p:nvSpPr>
              <p:cNvPr id="174" name="Google Shape;174;p38"/>
              <p:cNvSpPr/>
              <p:nvPr/>
            </p:nvSpPr>
            <p:spPr>
              <a:xfrm>
                <a:off x="3355975" y="954088"/>
                <a:ext cx="534988" cy="661988"/>
              </a:xfrm>
              <a:custGeom>
                <a:avLst/>
                <a:gdLst/>
                <a:ahLst/>
                <a:cxnLst/>
                <a:rect l="l" t="t" r="r" b="b"/>
                <a:pathLst>
                  <a:path w="337" h="417" extrusionOk="0">
                    <a:moveTo>
                      <a:pt x="312" y="392"/>
                    </a:moveTo>
                    <a:lnTo>
                      <a:pt x="25" y="392"/>
                    </a:lnTo>
                    <a:lnTo>
                      <a:pt x="25" y="101"/>
                    </a:lnTo>
                    <a:lnTo>
                      <a:pt x="100" y="101"/>
                    </a:lnTo>
                    <a:lnTo>
                      <a:pt x="100" y="26"/>
                    </a:lnTo>
                    <a:lnTo>
                      <a:pt x="312" y="26"/>
                    </a:lnTo>
                    <a:lnTo>
                      <a:pt x="312" y="134"/>
                    </a:lnTo>
                    <a:lnTo>
                      <a:pt x="337" y="108"/>
                    </a:lnTo>
                    <a:lnTo>
                      <a:pt x="337" y="0"/>
                    </a:lnTo>
                    <a:lnTo>
                      <a:pt x="89" y="0"/>
                    </a:lnTo>
                    <a:lnTo>
                      <a:pt x="0" y="89"/>
                    </a:lnTo>
                    <a:lnTo>
                      <a:pt x="0" y="417"/>
                    </a:lnTo>
                    <a:lnTo>
                      <a:pt x="337" y="417"/>
                    </a:lnTo>
                    <a:lnTo>
                      <a:pt x="337" y="286"/>
                    </a:lnTo>
                    <a:lnTo>
                      <a:pt x="312" y="312"/>
                    </a:lnTo>
                    <a:lnTo>
                      <a:pt x="312" y="392"/>
                    </a:lnTo>
                    <a:close/>
                    <a:moveTo>
                      <a:pt x="37" y="88"/>
                    </a:moveTo>
                    <a:lnTo>
                      <a:pt x="88" y="37"/>
                    </a:lnTo>
                    <a:lnTo>
                      <a:pt x="88" y="88"/>
                    </a:lnTo>
                    <a:lnTo>
                      <a:pt x="37" y="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3F3F3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75" name="Google Shape;175;p38"/>
              <p:cNvSpPr/>
              <p:nvPr/>
            </p:nvSpPr>
            <p:spPr>
              <a:xfrm>
                <a:off x="3659188" y="1069975"/>
                <a:ext cx="430213" cy="430212"/>
              </a:xfrm>
              <a:custGeom>
                <a:avLst/>
                <a:gdLst/>
                <a:ahLst/>
                <a:cxnLst/>
                <a:rect l="l" t="t" r="r" b="b"/>
                <a:pathLst>
                  <a:path w="271" h="271" extrusionOk="0">
                    <a:moveTo>
                      <a:pt x="146" y="35"/>
                    </a:moveTo>
                    <a:lnTo>
                      <a:pt x="121" y="61"/>
                    </a:lnTo>
                    <a:lnTo>
                      <a:pt x="26" y="156"/>
                    </a:lnTo>
                    <a:lnTo>
                      <a:pt x="0" y="271"/>
                    </a:lnTo>
                    <a:lnTo>
                      <a:pt x="115" y="245"/>
                    </a:lnTo>
                    <a:lnTo>
                      <a:pt x="121" y="239"/>
                    </a:lnTo>
                    <a:lnTo>
                      <a:pt x="146" y="213"/>
                    </a:lnTo>
                    <a:lnTo>
                      <a:pt x="271" y="89"/>
                    </a:lnTo>
                    <a:lnTo>
                      <a:pt x="182" y="0"/>
                    </a:lnTo>
                    <a:lnTo>
                      <a:pt x="146" y="35"/>
                    </a:lnTo>
                    <a:close/>
                    <a:moveTo>
                      <a:pt x="226" y="68"/>
                    </a:moveTo>
                    <a:lnTo>
                      <a:pt x="87" y="207"/>
                    </a:lnTo>
                    <a:lnTo>
                      <a:pt x="67" y="187"/>
                    </a:lnTo>
                    <a:lnTo>
                      <a:pt x="206" y="48"/>
                    </a:lnTo>
                    <a:lnTo>
                      <a:pt x="226" y="68"/>
                    </a:lnTo>
                    <a:close/>
                    <a:moveTo>
                      <a:pt x="61" y="181"/>
                    </a:moveTo>
                    <a:lnTo>
                      <a:pt x="43" y="163"/>
                    </a:lnTo>
                    <a:lnTo>
                      <a:pt x="182" y="24"/>
                    </a:lnTo>
                    <a:lnTo>
                      <a:pt x="199" y="42"/>
                    </a:lnTo>
                    <a:lnTo>
                      <a:pt x="61" y="181"/>
                    </a:lnTo>
                    <a:close/>
                    <a:moveTo>
                      <a:pt x="55" y="187"/>
                    </a:moveTo>
                    <a:lnTo>
                      <a:pt x="55" y="187"/>
                    </a:lnTo>
                    <a:lnTo>
                      <a:pt x="87" y="219"/>
                    </a:lnTo>
                    <a:lnTo>
                      <a:pt x="87" y="219"/>
                    </a:lnTo>
                    <a:lnTo>
                      <a:pt x="98" y="230"/>
                    </a:lnTo>
                    <a:lnTo>
                      <a:pt x="56" y="240"/>
                    </a:lnTo>
                    <a:lnTo>
                      <a:pt x="30" y="215"/>
                    </a:lnTo>
                    <a:lnTo>
                      <a:pt x="40" y="172"/>
                    </a:lnTo>
                    <a:lnTo>
                      <a:pt x="55" y="187"/>
                    </a:lnTo>
                    <a:close/>
                    <a:moveTo>
                      <a:pt x="107" y="227"/>
                    </a:moveTo>
                    <a:lnTo>
                      <a:pt x="93" y="213"/>
                    </a:lnTo>
                    <a:lnTo>
                      <a:pt x="232" y="75"/>
                    </a:lnTo>
                    <a:lnTo>
                      <a:pt x="246" y="89"/>
                    </a:lnTo>
                    <a:lnTo>
                      <a:pt x="107" y="2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3F3F3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grpSp>
        <p:nvGrpSpPr>
          <p:cNvPr id="176" name="Google Shape;176;p38"/>
          <p:cNvGrpSpPr/>
          <p:nvPr/>
        </p:nvGrpSpPr>
        <p:grpSpPr>
          <a:xfrm rot="10800000" flipH="1">
            <a:off x="707616" y="3861399"/>
            <a:ext cx="436135" cy="306598"/>
            <a:chOff x="4926013" y="3140075"/>
            <a:chExt cx="481013" cy="481013"/>
          </a:xfrm>
        </p:grpSpPr>
        <p:sp>
          <p:nvSpPr>
            <p:cNvPr id="177" name="Google Shape;177;p38"/>
            <p:cNvSpPr/>
            <p:nvPr/>
          </p:nvSpPr>
          <p:spPr>
            <a:xfrm>
              <a:off x="4926013" y="3140075"/>
              <a:ext cx="481013" cy="481013"/>
            </a:xfrm>
            <a:custGeom>
              <a:avLst/>
              <a:gdLst/>
              <a:ahLst/>
              <a:cxnLst/>
              <a:rect l="l" t="t" r="r" b="b"/>
              <a:pathLst>
                <a:path w="128" h="128" extrusionOk="0">
                  <a:moveTo>
                    <a:pt x="117" y="42"/>
                  </a:moveTo>
                  <a:cubicBezTo>
                    <a:pt x="112" y="41"/>
                    <a:pt x="100" y="41"/>
                    <a:pt x="83" y="40"/>
                  </a:cubicBezTo>
                  <a:cubicBezTo>
                    <a:pt x="84" y="36"/>
                    <a:pt x="84" y="33"/>
                    <a:pt x="84" y="27"/>
                  </a:cubicBezTo>
                  <a:cubicBezTo>
                    <a:pt x="84" y="13"/>
                    <a:pt x="73" y="0"/>
                    <a:pt x="64" y="0"/>
                  </a:cubicBezTo>
                  <a:cubicBezTo>
                    <a:pt x="57" y="0"/>
                    <a:pt x="52" y="5"/>
                    <a:pt x="52" y="12"/>
                  </a:cubicBezTo>
                  <a:cubicBezTo>
                    <a:pt x="52" y="20"/>
                    <a:pt x="49" y="34"/>
                    <a:pt x="36" y="41"/>
                  </a:cubicBezTo>
                  <a:cubicBezTo>
                    <a:pt x="35" y="41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0" y="41"/>
                    <a:pt x="27" y="40"/>
                    <a:pt x="24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5" y="40"/>
                    <a:pt x="0" y="45"/>
                    <a:pt x="0" y="5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3"/>
                    <a:pt x="5" y="128"/>
                    <a:pt x="12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9" y="128"/>
                    <a:pt x="33" y="125"/>
                    <a:pt x="35" y="121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21"/>
                    <a:pt x="35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8" y="122"/>
                    <a:pt x="43" y="123"/>
                    <a:pt x="52" y="125"/>
                  </a:cubicBezTo>
                  <a:cubicBezTo>
                    <a:pt x="54" y="126"/>
                    <a:pt x="65" y="128"/>
                    <a:pt x="76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105" y="128"/>
                    <a:pt x="109" y="125"/>
                    <a:pt x="112" y="120"/>
                  </a:cubicBezTo>
                  <a:cubicBezTo>
                    <a:pt x="112" y="120"/>
                    <a:pt x="113" y="118"/>
                    <a:pt x="114" y="116"/>
                  </a:cubicBezTo>
                  <a:cubicBezTo>
                    <a:pt x="115" y="114"/>
                    <a:pt x="115" y="112"/>
                    <a:pt x="114" y="109"/>
                  </a:cubicBezTo>
                  <a:cubicBezTo>
                    <a:pt x="118" y="106"/>
                    <a:pt x="120" y="102"/>
                    <a:pt x="121" y="99"/>
                  </a:cubicBezTo>
                  <a:cubicBezTo>
                    <a:pt x="122" y="94"/>
                    <a:pt x="122" y="90"/>
                    <a:pt x="121" y="88"/>
                  </a:cubicBezTo>
                  <a:cubicBezTo>
                    <a:pt x="123" y="85"/>
                    <a:pt x="125" y="82"/>
                    <a:pt x="126" y="77"/>
                  </a:cubicBezTo>
                  <a:cubicBezTo>
                    <a:pt x="127" y="73"/>
                    <a:pt x="126" y="70"/>
                    <a:pt x="124" y="67"/>
                  </a:cubicBezTo>
                  <a:cubicBezTo>
                    <a:pt x="127" y="65"/>
                    <a:pt x="128" y="61"/>
                    <a:pt x="128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8" y="57"/>
                    <a:pt x="128" y="57"/>
                    <a:pt x="128" y="56"/>
                  </a:cubicBezTo>
                  <a:cubicBezTo>
                    <a:pt x="128" y="51"/>
                    <a:pt x="125" y="44"/>
                    <a:pt x="117" y="42"/>
                  </a:cubicBezTo>
                  <a:close/>
                  <a:moveTo>
                    <a:pt x="28" y="116"/>
                  </a:moveTo>
                  <a:cubicBezTo>
                    <a:pt x="28" y="118"/>
                    <a:pt x="26" y="120"/>
                    <a:pt x="2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0" y="120"/>
                    <a:pt x="8" y="118"/>
                    <a:pt x="8" y="116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6" y="48"/>
                    <a:pt x="28" y="50"/>
                    <a:pt x="28" y="52"/>
                  </a:cubicBezTo>
                  <a:lnTo>
                    <a:pt x="28" y="116"/>
                  </a:lnTo>
                  <a:close/>
                  <a:moveTo>
                    <a:pt x="120" y="58"/>
                  </a:moveTo>
                  <a:cubicBezTo>
                    <a:pt x="120" y="60"/>
                    <a:pt x="119" y="64"/>
                    <a:pt x="112" y="64"/>
                  </a:cubicBezTo>
                  <a:cubicBezTo>
                    <a:pt x="106" y="64"/>
                    <a:pt x="104" y="64"/>
                    <a:pt x="104" y="64"/>
                  </a:cubicBezTo>
                  <a:cubicBezTo>
                    <a:pt x="103" y="64"/>
                    <a:pt x="102" y="65"/>
                    <a:pt x="102" y="66"/>
                  </a:cubicBezTo>
                  <a:cubicBezTo>
                    <a:pt x="102" y="67"/>
                    <a:pt x="103" y="68"/>
                    <a:pt x="104" y="68"/>
                  </a:cubicBezTo>
                  <a:cubicBezTo>
                    <a:pt x="104" y="68"/>
                    <a:pt x="106" y="68"/>
                    <a:pt x="112" y="68"/>
                  </a:cubicBezTo>
                  <a:cubicBezTo>
                    <a:pt x="118" y="68"/>
                    <a:pt x="119" y="73"/>
                    <a:pt x="118" y="75"/>
                  </a:cubicBezTo>
                  <a:cubicBezTo>
                    <a:pt x="118" y="78"/>
                    <a:pt x="116" y="84"/>
                    <a:pt x="110" y="84"/>
                  </a:cubicBezTo>
                  <a:cubicBezTo>
                    <a:pt x="103" y="84"/>
                    <a:pt x="100" y="84"/>
                    <a:pt x="100" y="84"/>
                  </a:cubicBezTo>
                  <a:cubicBezTo>
                    <a:pt x="99" y="84"/>
                    <a:pt x="98" y="85"/>
                    <a:pt x="98" y="86"/>
                  </a:cubicBezTo>
                  <a:cubicBezTo>
                    <a:pt x="98" y="87"/>
                    <a:pt x="99" y="88"/>
                    <a:pt x="100" y="88"/>
                  </a:cubicBezTo>
                  <a:cubicBezTo>
                    <a:pt x="100" y="88"/>
                    <a:pt x="105" y="88"/>
                    <a:pt x="108" y="88"/>
                  </a:cubicBezTo>
                  <a:cubicBezTo>
                    <a:pt x="115" y="88"/>
                    <a:pt x="114" y="93"/>
                    <a:pt x="113" y="96"/>
                  </a:cubicBezTo>
                  <a:cubicBezTo>
                    <a:pt x="112" y="100"/>
                    <a:pt x="111" y="104"/>
                    <a:pt x="103" y="104"/>
                  </a:cubicBezTo>
                  <a:cubicBezTo>
                    <a:pt x="100" y="104"/>
                    <a:pt x="96" y="104"/>
                    <a:pt x="96" y="104"/>
                  </a:cubicBezTo>
                  <a:cubicBezTo>
                    <a:pt x="95" y="104"/>
                    <a:pt x="94" y="105"/>
                    <a:pt x="94" y="106"/>
                  </a:cubicBezTo>
                  <a:cubicBezTo>
                    <a:pt x="94" y="107"/>
                    <a:pt x="95" y="108"/>
                    <a:pt x="96" y="108"/>
                  </a:cubicBezTo>
                  <a:cubicBezTo>
                    <a:pt x="96" y="108"/>
                    <a:pt x="99" y="108"/>
                    <a:pt x="102" y="108"/>
                  </a:cubicBezTo>
                  <a:cubicBezTo>
                    <a:pt x="107" y="108"/>
                    <a:pt x="107" y="112"/>
                    <a:pt x="106" y="114"/>
                  </a:cubicBezTo>
                  <a:cubicBezTo>
                    <a:pt x="106" y="115"/>
                    <a:pt x="105" y="116"/>
                    <a:pt x="105" y="117"/>
                  </a:cubicBezTo>
                  <a:cubicBezTo>
                    <a:pt x="104" y="119"/>
                    <a:pt x="102" y="120"/>
                    <a:pt x="98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5" y="120"/>
                    <a:pt x="54" y="118"/>
                    <a:pt x="54" y="117"/>
                  </a:cubicBezTo>
                  <a:cubicBezTo>
                    <a:pt x="37" y="114"/>
                    <a:pt x="36" y="113"/>
                    <a:pt x="35" y="113"/>
                  </a:cubicBezTo>
                  <a:cubicBezTo>
                    <a:pt x="35" y="113"/>
                    <a:pt x="32" y="112"/>
                    <a:pt x="32" y="110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52"/>
                    <a:pt x="33" y="51"/>
                    <a:pt x="35" y="50"/>
                  </a:cubicBezTo>
                  <a:cubicBezTo>
                    <a:pt x="35" y="50"/>
                    <a:pt x="36" y="50"/>
                    <a:pt x="36" y="50"/>
                  </a:cubicBezTo>
                  <a:cubicBezTo>
                    <a:pt x="54" y="42"/>
                    <a:pt x="60" y="26"/>
                    <a:pt x="60" y="12"/>
                  </a:cubicBezTo>
                  <a:cubicBezTo>
                    <a:pt x="60" y="10"/>
                    <a:pt x="62" y="8"/>
                    <a:pt x="64" y="8"/>
                  </a:cubicBezTo>
                  <a:cubicBezTo>
                    <a:pt x="68" y="8"/>
                    <a:pt x="76" y="16"/>
                    <a:pt x="76" y="27"/>
                  </a:cubicBezTo>
                  <a:cubicBezTo>
                    <a:pt x="76" y="36"/>
                    <a:pt x="75" y="38"/>
                    <a:pt x="72" y="48"/>
                  </a:cubicBezTo>
                  <a:cubicBezTo>
                    <a:pt x="112" y="48"/>
                    <a:pt x="112" y="49"/>
                    <a:pt x="115" y="50"/>
                  </a:cubicBezTo>
                  <a:cubicBezTo>
                    <a:pt x="120" y="51"/>
                    <a:pt x="120" y="54"/>
                    <a:pt x="120" y="56"/>
                  </a:cubicBezTo>
                  <a:cubicBezTo>
                    <a:pt x="120" y="57"/>
                    <a:pt x="120" y="57"/>
                    <a:pt x="120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78" name="Google Shape;178;p38"/>
            <p:cNvSpPr/>
            <p:nvPr/>
          </p:nvSpPr>
          <p:spPr>
            <a:xfrm>
              <a:off x="4970463" y="3530600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79" name="Google Shape;179;p38"/>
          <p:cNvGrpSpPr/>
          <p:nvPr/>
        </p:nvGrpSpPr>
        <p:grpSpPr>
          <a:xfrm flipH="1">
            <a:off x="657523" y="5017264"/>
            <a:ext cx="480534" cy="260124"/>
            <a:chOff x="8205788" y="-103188"/>
            <a:chExt cx="1343025" cy="1224113"/>
          </a:xfrm>
        </p:grpSpPr>
        <p:sp>
          <p:nvSpPr>
            <p:cNvPr id="180" name="Google Shape;180;p38"/>
            <p:cNvSpPr/>
            <p:nvPr/>
          </p:nvSpPr>
          <p:spPr>
            <a:xfrm>
              <a:off x="8288338" y="868363"/>
              <a:ext cx="252300" cy="252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1" name="Google Shape;181;p38"/>
            <p:cNvSpPr/>
            <p:nvPr/>
          </p:nvSpPr>
          <p:spPr>
            <a:xfrm>
              <a:off x="8624888" y="698500"/>
              <a:ext cx="252300" cy="422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2" name="Google Shape;182;p38"/>
            <p:cNvSpPr/>
            <p:nvPr/>
          </p:nvSpPr>
          <p:spPr>
            <a:xfrm>
              <a:off x="8961438" y="530225"/>
              <a:ext cx="252300" cy="590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3" name="Google Shape;183;p38"/>
            <p:cNvSpPr/>
            <p:nvPr/>
          </p:nvSpPr>
          <p:spPr>
            <a:xfrm>
              <a:off x="9297988" y="361950"/>
              <a:ext cx="250800" cy="758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4" name="Google Shape;184;p38"/>
            <p:cNvSpPr/>
            <p:nvPr/>
          </p:nvSpPr>
          <p:spPr>
            <a:xfrm>
              <a:off x="8205788" y="-103188"/>
              <a:ext cx="1343025" cy="801688"/>
            </a:xfrm>
            <a:custGeom>
              <a:avLst/>
              <a:gdLst/>
              <a:ahLst/>
              <a:cxnLst/>
              <a:rect l="l" t="t" r="r" b="b"/>
              <a:pathLst>
                <a:path w="846" h="505" extrusionOk="0">
                  <a:moveTo>
                    <a:pt x="727" y="120"/>
                  </a:moveTo>
                  <a:lnTo>
                    <a:pt x="569" y="120"/>
                  </a:lnTo>
                  <a:lnTo>
                    <a:pt x="370" y="266"/>
                  </a:lnTo>
                  <a:lnTo>
                    <a:pt x="264" y="213"/>
                  </a:lnTo>
                  <a:lnTo>
                    <a:pt x="0" y="439"/>
                  </a:lnTo>
                  <a:lnTo>
                    <a:pt x="0" y="505"/>
                  </a:lnTo>
                  <a:lnTo>
                    <a:pt x="264" y="279"/>
                  </a:lnTo>
                  <a:lnTo>
                    <a:pt x="370" y="333"/>
                  </a:lnTo>
                  <a:lnTo>
                    <a:pt x="595" y="173"/>
                  </a:lnTo>
                  <a:lnTo>
                    <a:pt x="754" y="173"/>
                  </a:lnTo>
                  <a:lnTo>
                    <a:pt x="846" y="80"/>
                  </a:lnTo>
                  <a:lnTo>
                    <a:pt x="846" y="0"/>
                  </a:lnTo>
                  <a:lnTo>
                    <a:pt x="727" y="1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85" name="Google Shape;185;p38"/>
          <p:cNvSpPr/>
          <p:nvPr/>
        </p:nvSpPr>
        <p:spPr>
          <a:xfrm>
            <a:off x="8803075" y="0"/>
            <a:ext cx="2538300" cy="2826300"/>
          </a:xfrm>
          <a:prstGeom prst="rect">
            <a:avLst/>
          </a:prstGeom>
          <a:solidFill>
            <a:srgbClr val="E34F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6" name="Google Shape;186;p3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t="999" b="999"/>
          <a:stretch/>
        </p:blipFill>
        <p:spPr>
          <a:xfrm>
            <a:off x="9222661" y="414542"/>
            <a:ext cx="2576264" cy="378013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567B78-C71C-4395-A63D-B52A32FCB21B}"/>
              </a:ext>
            </a:extLst>
          </p:cNvPr>
          <p:cNvSpPr txBox="1"/>
          <p:nvPr/>
        </p:nvSpPr>
        <p:spPr>
          <a:xfrm>
            <a:off x="2241724" y="5870934"/>
            <a:ext cx="748034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527"/>
              <a:buNone/>
            </a:pP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Contexto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cambios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y shocks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constantes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2"/>
          <p:cNvSpPr txBox="1">
            <a:spLocks noGrp="1"/>
          </p:cNvSpPr>
          <p:nvPr>
            <p:ph type="title"/>
          </p:nvPr>
        </p:nvSpPr>
        <p:spPr>
          <a:xfrm>
            <a:off x="1387375" y="63208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b="1" dirty="0" err="1">
                <a:latin typeface="Montserrat"/>
                <a:ea typeface="Montserrat"/>
                <a:cs typeface="Montserrat"/>
                <a:sym typeface="Montserrat"/>
              </a:rPr>
              <a:t>Proposito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" name="Google Shape;192;p42"/>
          <p:cNvSpPr txBox="1">
            <a:spLocks noGrp="1"/>
          </p:cNvSpPr>
          <p:nvPr>
            <p:ph type="body" idx="1"/>
          </p:nvPr>
        </p:nvSpPr>
        <p:spPr>
          <a:xfrm>
            <a:off x="1387375" y="1794875"/>
            <a:ext cx="7002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2400" dirty="0">
                <a:solidFill>
                  <a:srgbClr val="222222"/>
                </a:solidFill>
                <a:latin typeface="Montserrat"/>
              </a:rPr>
              <a:t>Establecer un proyecto de investigación-acción en los Andes ecuatorianos que genere una mejor comprensión del potencial de la </a:t>
            </a:r>
            <a:r>
              <a:rPr lang="es-ES" sz="2400" b="1" dirty="0">
                <a:solidFill>
                  <a:srgbClr val="222222"/>
                </a:solidFill>
                <a:latin typeface="Montserrat"/>
              </a:rPr>
              <a:t>agroecología en conjunto con empresas rurales para promover un modelo de agricultura más social y ambientalmente sano</a:t>
            </a:r>
            <a:r>
              <a:rPr lang="en-US" sz="2400" u="none" strike="noStrike" dirty="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400" u="none" strike="noStrike" dirty="0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p42"/>
          <p:cNvSpPr/>
          <p:nvPr/>
        </p:nvSpPr>
        <p:spPr>
          <a:xfrm rot="5400000" flipH="1">
            <a:off x="9293975" y="3604075"/>
            <a:ext cx="2326800" cy="2591100"/>
          </a:xfrm>
          <a:prstGeom prst="rect">
            <a:avLst/>
          </a:prstGeom>
          <a:solidFill>
            <a:srgbClr val="E34F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4" name="Google Shape;194;p4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999" b="999"/>
          <a:stretch/>
        </p:blipFill>
        <p:spPr>
          <a:xfrm>
            <a:off x="9161835" y="2237737"/>
            <a:ext cx="2361820" cy="346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42"/>
          <p:cNvSpPr/>
          <p:nvPr/>
        </p:nvSpPr>
        <p:spPr>
          <a:xfrm>
            <a:off x="-76200" y="2445316"/>
            <a:ext cx="631200" cy="1952700"/>
          </a:xfrm>
          <a:prstGeom prst="rect">
            <a:avLst/>
          </a:prstGeom>
          <a:solidFill>
            <a:srgbClr val="E54E1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3"/>
          <p:cNvSpPr txBox="1">
            <a:spLocks noGrp="1"/>
          </p:cNvSpPr>
          <p:nvPr>
            <p:ph type="title"/>
          </p:nvPr>
        </p:nvSpPr>
        <p:spPr>
          <a:xfrm>
            <a:off x="650528" y="1048682"/>
            <a:ext cx="10515600" cy="8793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3600" b="1" dirty="0" err="1">
                <a:latin typeface="Montserrat"/>
                <a:ea typeface="Montserrat"/>
                <a:cs typeface="Montserrat"/>
                <a:sym typeface="Montserrat"/>
              </a:rPr>
              <a:t>Objetivos</a:t>
            </a:r>
            <a:r>
              <a:rPr lang="en-US" sz="3600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b="1" dirty="0" err="1">
                <a:latin typeface="Montserrat"/>
                <a:ea typeface="Montserrat"/>
                <a:cs typeface="Montserrat"/>
                <a:sym typeface="Montserrat"/>
              </a:rPr>
              <a:t>específicos</a:t>
            </a:r>
            <a:r>
              <a:rPr lang="en-US" sz="3600" b="1" dirty="0"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43"/>
          <p:cNvSpPr txBox="1">
            <a:spLocks noGrp="1"/>
          </p:cNvSpPr>
          <p:nvPr>
            <p:ph type="body" idx="1"/>
          </p:nvPr>
        </p:nvSpPr>
        <p:spPr>
          <a:xfrm>
            <a:off x="1087825" y="2104148"/>
            <a:ext cx="9899700" cy="43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97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Im</a:t>
            </a:r>
            <a:r>
              <a:rPr lang="en-US" sz="2000" b="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plementar</a:t>
            </a:r>
            <a:r>
              <a:rPr lang="en-US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un </a:t>
            </a:r>
            <a:r>
              <a:rPr lang="en-US" sz="2000" b="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programa</a:t>
            </a:r>
            <a:r>
              <a:rPr lang="en-US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000" b="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incubación</a:t>
            </a:r>
            <a:r>
              <a:rPr lang="en-US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000" b="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empresas</a:t>
            </a:r>
            <a:r>
              <a:rPr lang="en-US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rurales</a:t>
            </a:r>
            <a:endParaRPr sz="2000" b="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97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-US" sz="2000" b="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97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Crear</a:t>
            </a:r>
            <a:r>
              <a:rPr lang="en-US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una</a:t>
            </a:r>
            <a:r>
              <a:rPr lang="en-US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Red de </a:t>
            </a:r>
            <a:r>
              <a:rPr lang="en-US" sz="2000" b="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Investigadores</a:t>
            </a:r>
            <a:r>
              <a:rPr lang="en-US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Agricultores</a:t>
            </a:r>
            <a:r>
              <a:rPr lang="en-US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(RAI)</a:t>
            </a:r>
            <a:endParaRPr sz="2000" b="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97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-US" sz="19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97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Realizar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un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análisis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comparación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contraste</a:t>
            </a:r>
            <a:endParaRPr lang="en-US" sz="19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97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-US" sz="19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97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Involucrar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activamente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al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espacio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más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amplio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investigación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profesionales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políticas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para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situar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efectivamente</a:t>
            </a:r>
            <a:r>
              <a:rPr lang="en-US" sz="19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19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investigación</a:t>
            </a:r>
            <a:endParaRPr sz="29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p43"/>
          <p:cNvSpPr txBox="1"/>
          <p:nvPr/>
        </p:nvSpPr>
        <p:spPr>
          <a:xfrm>
            <a:off x="337028" y="2059148"/>
            <a:ext cx="6270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rgbClr val="FCB51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</a:t>
            </a:r>
            <a:endParaRPr sz="4000" b="0" i="0" u="none" strike="noStrike" cap="none">
              <a:solidFill>
                <a:srgbClr val="FCB51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6" name="Google Shape;206;p43"/>
          <p:cNvSpPr txBox="1"/>
          <p:nvPr/>
        </p:nvSpPr>
        <p:spPr>
          <a:xfrm>
            <a:off x="398927" y="2899723"/>
            <a:ext cx="6270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dirty="0">
                <a:solidFill>
                  <a:srgbClr val="FCB51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 sz="4000" b="0" i="0" u="none" strike="noStrike" cap="none" dirty="0">
              <a:solidFill>
                <a:srgbClr val="FCB51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7" name="Google Shape;207;p43"/>
          <p:cNvSpPr txBox="1"/>
          <p:nvPr/>
        </p:nvSpPr>
        <p:spPr>
          <a:xfrm>
            <a:off x="396003" y="3742926"/>
            <a:ext cx="6270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dirty="0">
                <a:solidFill>
                  <a:srgbClr val="FCB51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</a:t>
            </a:r>
            <a:endParaRPr sz="4000" b="0" i="0" u="none" strike="noStrike" cap="none" dirty="0">
              <a:solidFill>
                <a:srgbClr val="FCB51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" name="Google Shape;207;p43">
            <a:extLst>
              <a:ext uri="{FF2B5EF4-FFF2-40B4-BE49-F238E27FC236}">
                <a16:creationId xmlns:a16="http://schemas.microsoft.com/office/drawing/2014/main" id="{0251B371-D9D2-50F5-1A69-C011E2AEF1A8}"/>
              </a:ext>
            </a:extLst>
          </p:cNvPr>
          <p:cNvSpPr txBox="1"/>
          <p:nvPr/>
        </p:nvSpPr>
        <p:spPr>
          <a:xfrm>
            <a:off x="396003" y="4757059"/>
            <a:ext cx="627000" cy="7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FCB51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</a:t>
            </a:r>
            <a:endParaRPr sz="4000" b="0" i="0" u="none" strike="noStrike" cap="none" dirty="0">
              <a:solidFill>
                <a:srgbClr val="FCB51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4"/>
          <p:cNvSpPr txBox="1">
            <a:spLocks noGrp="1"/>
          </p:cNvSpPr>
          <p:nvPr>
            <p:ph type="body" idx="1"/>
          </p:nvPr>
        </p:nvSpPr>
        <p:spPr>
          <a:xfrm>
            <a:off x="457200" y="1908227"/>
            <a:ext cx="7309500" cy="47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just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E34F25"/>
              </a:buClr>
              <a:buSzPts val="1800"/>
              <a:buFont typeface="Montserrat"/>
              <a:buChar char="●"/>
            </a:pP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La </a:t>
            </a:r>
            <a:r>
              <a:rPr lang="en-US" sz="2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provisión</a:t>
            </a: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servicios</a:t>
            </a: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incubación</a:t>
            </a: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contexto</a:t>
            </a: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rural es </a:t>
            </a:r>
            <a:r>
              <a:rPr lang="en-US" sz="2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escasa</a:t>
            </a: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(Macqueen et al., 2018)</a:t>
            </a:r>
          </a:p>
          <a:p>
            <a:pPr marL="457200" lvl="0" indent="-342900" algn="just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E34F25"/>
              </a:buClr>
              <a:buSzPts val="1800"/>
              <a:buFont typeface="Montserrat"/>
              <a:buChar char="●"/>
            </a:pPr>
            <a:endParaRPr sz="2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E34F25"/>
              </a:buClr>
              <a:buSzPts val="1800"/>
              <a:buFont typeface="Montserrat"/>
              <a:buChar char="●"/>
            </a:pP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 </a:t>
            </a:r>
            <a:r>
              <a:rPr lang="en-US" sz="2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necesita</a:t>
            </a: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más</a:t>
            </a: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evidencia</a:t>
            </a: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sobre</a:t>
            </a: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su</a:t>
            </a: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efectividad</a:t>
            </a: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(Chmielewski, </a:t>
            </a:r>
            <a:r>
              <a:rPr lang="en-US" sz="2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Dembek</a:t>
            </a: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&amp; Beckett, 2020; </a:t>
            </a:r>
            <a:r>
              <a:rPr lang="en-US" sz="2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Sydow</a:t>
            </a:r>
            <a:r>
              <a:rPr lang="en-US" sz="2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et al., 2020; Sutter et al., 2017)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45720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E34F25"/>
              </a:buClr>
              <a:buSzPts val="1800"/>
              <a:buFont typeface="Montserrat"/>
              <a:buChar char="●"/>
            </a:pPr>
            <a:endParaRPr lang="en-US" sz="2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E34F25"/>
              </a:buClr>
              <a:buSzPts val="1800"/>
              <a:buFont typeface="Montserrat"/>
              <a:buChar char="●"/>
            </a:pPr>
            <a:r>
              <a:rPr lang="en-US" sz="2200" b="1" i="1" dirty="0" err="1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2200" b="1" i="1" dirty="0" err="1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xiste</a:t>
            </a:r>
            <a:r>
              <a:rPr lang="en-US" sz="2200" b="1" i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un </a:t>
            </a:r>
            <a:r>
              <a:rPr lang="en-US" sz="2200" b="1" i="1" dirty="0" err="1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cierto</a:t>
            </a:r>
            <a:r>
              <a:rPr lang="en-US" sz="2200" b="1" i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vacío</a:t>
            </a:r>
            <a:r>
              <a:rPr lang="en-US" sz="2200" b="1" i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200" b="1" i="1" dirty="0" err="1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investigación</a:t>
            </a:r>
            <a:r>
              <a:rPr lang="en-US" sz="2200" b="1" i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sobre</a:t>
            </a:r>
            <a:r>
              <a:rPr lang="en-US" sz="2200" b="1" i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cómo</a:t>
            </a:r>
            <a:r>
              <a:rPr lang="en-US" sz="2200" b="1" i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b="1" i="1" dirty="0" err="1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incubar</a:t>
            </a:r>
            <a:r>
              <a:rPr lang="en-US" sz="2200" b="1" i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sz="2200" b="1" i="1" dirty="0" err="1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2200" b="1" i="1" dirty="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b="1" i="1" dirty="0" err="1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emprend</a:t>
            </a:r>
            <a:r>
              <a:rPr lang="en-US" sz="2200" b="1" i="1" dirty="0" err="1">
                <a:latin typeface="Montserrat"/>
                <a:ea typeface="Montserrat"/>
                <a:cs typeface="Montserrat"/>
                <a:sym typeface="Montserrat"/>
              </a:rPr>
              <a:t>imientos</a:t>
            </a:r>
            <a:r>
              <a:rPr lang="en-US" sz="2200" b="1" i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rurales</a:t>
            </a:r>
            <a:endParaRPr sz="2200" b="1" i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" name="Google Shape;213;p44"/>
          <p:cNvSpPr txBox="1">
            <a:spLocks noGrp="1"/>
          </p:cNvSpPr>
          <p:nvPr>
            <p:ph type="title"/>
          </p:nvPr>
        </p:nvSpPr>
        <p:spPr>
          <a:xfrm>
            <a:off x="457200" y="803477"/>
            <a:ext cx="10515600" cy="9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909"/>
              <a:buNone/>
            </a:pPr>
            <a:r>
              <a:rPr lang="en-US" sz="3600" b="1" dirty="0" err="1">
                <a:latin typeface="Montserrat"/>
                <a:ea typeface="Montserrat"/>
                <a:cs typeface="Montserrat"/>
                <a:sym typeface="Montserrat"/>
              </a:rPr>
              <a:t>Literatura</a:t>
            </a:r>
            <a:r>
              <a:rPr lang="en-US" sz="3600" b="1" dirty="0">
                <a:latin typeface="Montserrat"/>
                <a:ea typeface="Montserrat"/>
                <a:cs typeface="Montserrat"/>
                <a:sym typeface="Montserrat"/>
              </a:rPr>
              <a:t> Clave – </a:t>
            </a:r>
            <a:r>
              <a:rPr lang="en-US" sz="3600" b="1" dirty="0" err="1">
                <a:latin typeface="Montserrat"/>
                <a:ea typeface="Montserrat"/>
                <a:cs typeface="Montserrat"/>
                <a:sym typeface="Montserrat"/>
              </a:rPr>
              <a:t>empresas</a:t>
            </a:r>
            <a:r>
              <a:rPr lang="en-US" sz="3600" b="1" dirty="0">
                <a:latin typeface="Montserrat"/>
                <a:ea typeface="Montserrat"/>
                <a:cs typeface="Montserrat"/>
                <a:sym typeface="Montserrat"/>
              </a:rPr>
              <a:t> rurales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p44"/>
          <p:cNvSpPr/>
          <p:nvPr/>
        </p:nvSpPr>
        <p:spPr>
          <a:xfrm>
            <a:off x="7985154" y="3885240"/>
            <a:ext cx="4216800" cy="2989500"/>
          </a:xfrm>
          <a:prstGeom prst="rect">
            <a:avLst/>
          </a:prstGeom>
          <a:solidFill>
            <a:srgbClr val="FAAA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5" name="Google Shape;215;p4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999" b="999"/>
          <a:stretch/>
        </p:blipFill>
        <p:spPr>
          <a:xfrm>
            <a:off x="8697800" y="1645800"/>
            <a:ext cx="3063351" cy="4494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6"/>
          <p:cNvSpPr txBox="1">
            <a:spLocks noGrp="1"/>
          </p:cNvSpPr>
          <p:nvPr>
            <p:ph type="title"/>
          </p:nvPr>
        </p:nvSpPr>
        <p:spPr>
          <a:xfrm>
            <a:off x="490150" y="887029"/>
            <a:ext cx="10515600" cy="85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3600" b="1" dirty="0" err="1">
                <a:latin typeface="Montserrat"/>
                <a:ea typeface="Montserrat"/>
                <a:cs typeface="Montserrat"/>
                <a:sym typeface="Montserrat"/>
              </a:rPr>
              <a:t>Literatura</a:t>
            </a:r>
            <a:r>
              <a:rPr lang="en-US" sz="3600" b="1" dirty="0">
                <a:latin typeface="Montserrat"/>
                <a:ea typeface="Montserrat"/>
                <a:cs typeface="Montserrat"/>
                <a:sym typeface="Montserrat"/>
              </a:rPr>
              <a:t> Clave – RAI</a:t>
            </a:r>
            <a:endParaRPr sz="36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" name="Google Shape;221;p46"/>
          <p:cNvSpPr txBox="1">
            <a:spLocks noGrp="1"/>
          </p:cNvSpPr>
          <p:nvPr>
            <p:ph type="body" idx="1"/>
          </p:nvPr>
        </p:nvSpPr>
        <p:spPr>
          <a:xfrm>
            <a:off x="490150" y="1744717"/>
            <a:ext cx="108729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1950" algn="just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E54E1A"/>
              </a:buClr>
              <a:buSzPts val="2100"/>
              <a:buFont typeface="Montserrat"/>
              <a:buChar char="●"/>
            </a:pP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Los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agricultores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pueden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estar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expuestos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opciones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específicas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que​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influyen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las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opciones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que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tienen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para responder a sus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propias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aspiraciones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(Nelson et al 2014) </a:t>
            </a:r>
          </a:p>
          <a:p>
            <a:pPr marL="457200" lvl="0" indent="-361950" algn="just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E54E1A"/>
              </a:buClr>
              <a:buSzPts val="2100"/>
              <a:buFont typeface="Montserrat"/>
              <a:buChar char="●"/>
            </a:pPr>
            <a:endParaRPr sz="21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100"/>
              <a:buFont typeface="Montserrat"/>
              <a:buChar char="●"/>
            </a:pP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Las RAI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deben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apoyarse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principios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que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faciliten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un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proceso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participativo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involucramiento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agricultores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investigadores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, y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debe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evitarse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un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modelo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pre-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establecido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(Richardson et al., 2022) </a:t>
            </a:r>
          </a:p>
          <a:p>
            <a:pPr marL="457200" lvl="0" indent="-3619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100"/>
              <a:buFont typeface="Montserrat"/>
              <a:buChar char="●"/>
            </a:pPr>
            <a:endParaRPr sz="21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100"/>
              <a:buFont typeface="Montserrat"/>
              <a:buChar char="●"/>
            </a:pP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Limitado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experiencias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vinculando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la RAI con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mercado o la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generación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ingresos</a:t>
            </a:r>
            <a:endParaRPr lang="en-US" sz="21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100"/>
              <a:buFont typeface="Montserrat"/>
              <a:buChar char="●"/>
            </a:pPr>
            <a:endParaRPr lang="en-US" sz="21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100"/>
              <a:buFont typeface="Montserrat"/>
              <a:buChar char="●"/>
            </a:pP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No hay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muchas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experiencias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como</a:t>
            </a:r>
            <a:r>
              <a:rPr lang="en-US" sz="2100" dirty="0">
                <a:latin typeface="Montserrat"/>
                <a:ea typeface="Montserrat"/>
                <a:cs typeface="Montserrat"/>
                <a:sym typeface="Montserrat"/>
              </a:rPr>
              <a:t> las RAI que se </a:t>
            </a:r>
            <a:r>
              <a:rPr lang="en-US" sz="2100" dirty="0" err="1">
                <a:latin typeface="Montserrat"/>
                <a:ea typeface="Montserrat"/>
                <a:cs typeface="Montserrat"/>
                <a:sym typeface="Montserrat"/>
              </a:rPr>
              <a:t>autosostienen</a:t>
            </a:r>
            <a:endParaRPr sz="21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7"/>
          <p:cNvSpPr txBox="1">
            <a:spLocks noGrp="1"/>
          </p:cNvSpPr>
          <p:nvPr>
            <p:ph type="title"/>
          </p:nvPr>
        </p:nvSpPr>
        <p:spPr>
          <a:xfrm>
            <a:off x="465449" y="749650"/>
            <a:ext cx="11261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4000" b="1" dirty="0" err="1">
                <a:latin typeface="Montserrat"/>
                <a:ea typeface="Montserrat"/>
                <a:cs typeface="Montserrat"/>
                <a:sym typeface="Montserrat"/>
              </a:rPr>
              <a:t>Metodología</a:t>
            </a:r>
            <a:r>
              <a:rPr lang="en-US" sz="4000" b="1" dirty="0">
                <a:latin typeface="Montserrat"/>
                <a:ea typeface="Montserrat"/>
                <a:cs typeface="Montserrat"/>
                <a:sym typeface="Montserrat"/>
              </a:rPr>
              <a:t> – </a:t>
            </a:r>
            <a:r>
              <a:rPr lang="en-US" sz="4000" b="1" dirty="0" err="1">
                <a:latin typeface="Montserrat"/>
                <a:ea typeface="Montserrat"/>
                <a:cs typeface="Montserrat"/>
                <a:sym typeface="Montserrat"/>
              </a:rPr>
              <a:t>Acción-investigación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" name="Google Shape;227;p47"/>
          <p:cNvSpPr txBox="1">
            <a:spLocks noGrp="1"/>
          </p:cNvSpPr>
          <p:nvPr>
            <p:ph type="body" idx="1"/>
          </p:nvPr>
        </p:nvSpPr>
        <p:spPr>
          <a:xfrm>
            <a:off x="178795" y="2403991"/>
            <a:ext cx="4958931" cy="2951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Proceso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interactivo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investigación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donde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se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busca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simulataneamente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resolución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colaborativa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problemas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marL="11430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lang="en-US" sz="2000" dirty="0">
              <a:latin typeface="Montserrat"/>
              <a:ea typeface="Montserrat"/>
              <a:cs typeface="Montserrat"/>
              <a:sym typeface="Montserrat"/>
            </a:endParaRPr>
          </a:p>
          <a:p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Y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entendimiento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de las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causas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que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están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generando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cambio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de la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situación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intervenida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(Bradbury, 2015). </a:t>
            </a:r>
            <a:endParaRPr sz="32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8" name="Google Shape;228;p47"/>
          <p:cNvCxnSpPr>
            <a:stCxn id="229" idx="2"/>
            <a:endCxn id="230" idx="3"/>
          </p:cNvCxnSpPr>
          <p:nvPr/>
        </p:nvCxnSpPr>
        <p:spPr>
          <a:xfrm rot="-5400000">
            <a:off x="8927035" y="3406341"/>
            <a:ext cx="2288700" cy="2270400"/>
          </a:xfrm>
          <a:prstGeom prst="bentConnector4">
            <a:avLst>
              <a:gd name="adj1" fmla="val -12794"/>
              <a:gd name="adj2" fmla="val 113822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31" name="Google Shape;231;p47"/>
          <p:cNvSpPr/>
          <p:nvPr/>
        </p:nvSpPr>
        <p:spPr>
          <a:xfrm>
            <a:off x="6623882" y="1940150"/>
            <a:ext cx="4582800" cy="621300"/>
          </a:xfrm>
          <a:prstGeom prst="rect">
            <a:avLst/>
          </a:prstGeom>
          <a:solidFill>
            <a:srgbClr val="E34F25"/>
          </a:solidFill>
          <a:ln w="9525" cap="flat" cmpd="sng">
            <a:solidFill>
              <a:srgbClr val="E54E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1. Ingresar a la situación del problema</a:t>
            </a:r>
            <a:endParaRPr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30" name="Google Shape;230;p47"/>
          <p:cNvSpPr/>
          <p:nvPr/>
        </p:nvSpPr>
        <p:spPr>
          <a:xfrm>
            <a:off x="6623881" y="2846755"/>
            <a:ext cx="4582800" cy="1100700"/>
          </a:xfrm>
          <a:prstGeom prst="rect">
            <a:avLst/>
          </a:prstGeom>
          <a:solidFill>
            <a:srgbClr val="E34F25"/>
          </a:solidFill>
          <a:ln w="9525" cap="flat" cmpd="sng">
            <a:solidFill>
              <a:srgbClr val="E54E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2. Establecer roles</a:t>
            </a:r>
            <a:endParaRPr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3. Declarar hipótesis y método de recolección de datos</a:t>
            </a:r>
            <a:endParaRPr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4. Formar parte del proceso de cambio</a:t>
            </a:r>
            <a:endParaRPr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32" name="Google Shape;232;p47"/>
          <p:cNvSpPr/>
          <p:nvPr/>
        </p:nvSpPr>
        <p:spPr>
          <a:xfrm>
            <a:off x="6623112" y="4215346"/>
            <a:ext cx="4582800" cy="535800"/>
          </a:xfrm>
          <a:prstGeom prst="rect">
            <a:avLst/>
          </a:prstGeom>
          <a:solidFill>
            <a:srgbClr val="E34F25"/>
          </a:solidFill>
          <a:ln w="9525" cap="flat" cmpd="sng">
            <a:solidFill>
              <a:srgbClr val="E54E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5. Concluir la intervención</a:t>
            </a:r>
            <a:endParaRPr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29" name="Google Shape;229;p47"/>
          <p:cNvSpPr/>
          <p:nvPr/>
        </p:nvSpPr>
        <p:spPr>
          <a:xfrm>
            <a:off x="6644785" y="5064591"/>
            <a:ext cx="4582800" cy="621300"/>
          </a:xfrm>
          <a:prstGeom prst="rect">
            <a:avLst/>
          </a:prstGeom>
          <a:solidFill>
            <a:srgbClr val="E34F25"/>
          </a:solidFill>
          <a:ln w="9525" cap="flat" cmpd="sng">
            <a:solidFill>
              <a:srgbClr val="E54E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6. Reflexionar sobre la experiencia y sistematizar aprendizaje</a:t>
            </a:r>
            <a:endParaRPr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233" name="Google Shape;233;p47"/>
          <p:cNvCxnSpPr/>
          <p:nvPr/>
        </p:nvCxnSpPr>
        <p:spPr>
          <a:xfrm>
            <a:off x="9144936" y="2579046"/>
            <a:ext cx="0" cy="2676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34" name="Google Shape;234;p47"/>
          <p:cNvCxnSpPr/>
          <p:nvPr/>
        </p:nvCxnSpPr>
        <p:spPr>
          <a:xfrm>
            <a:off x="9144936" y="3947654"/>
            <a:ext cx="0" cy="2676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35" name="Google Shape;235;p47"/>
          <p:cNvCxnSpPr/>
          <p:nvPr/>
        </p:nvCxnSpPr>
        <p:spPr>
          <a:xfrm>
            <a:off x="9148663" y="4751188"/>
            <a:ext cx="0" cy="313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36" name="Google Shape;236;p47"/>
          <p:cNvSpPr/>
          <p:nvPr/>
        </p:nvSpPr>
        <p:spPr>
          <a:xfrm rot="-5400000">
            <a:off x="5927167" y="3789030"/>
            <a:ext cx="999000" cy="394200"/>
          </a:xfrm>
          <a:prstGeom prst="uturnArrow">
            <a:avLst>
              <a:gd name="adj1" fmla="val 25223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rgbClr val="E54E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47"/>
          <p:cNvSpPr/>
          <p:nvPr/>
        </p:nvSpPr>
        <p:spPr>
          <a:xfrm>
            <a:off x="5138401" y="3729331"/>
            <a:ext cx="1484700" cy="5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Repensar</a:t>
            </a:r>
            <a:endParaRPr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8"/>
          <p:cNvSpPr txBox="1">
            <a:spLocks noGrp="1"/>
          </p:cNvSpPr>
          <p:nvPr>
            <p:ph type="title"/>
          </p:nvPr>
        </p:nvSpPr>
        <p:spPr>
          <a:xfrm>
            <a:off x="563449" y="1024525"/>
            <a:ext cx="11261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990"/>
              <a:buNone/>
            </a:pPr>
            <a:r>
              <a:rPr lang="en-US" sz="3200" b="1" dirty="0">
                <a:latin typeface="Montserrat"/>
                <a:ea typeface="Montserrat"/>
                <a:cs typeface="Montserrat"/>
                <a:sym typeface="Montserrat"/>
              </a:rPr>
              <a:t>Los Cinco </a:t>
            </a:r>
            <a:r>
              <a:rPr lang="en-US" sz="3200" b="1" dirty="0" err="1">
                <a:latin typeface="Montserrat"/>
                <a:ea typeface="Montserrat"/>
                <a:cs typeface="Montserrat"/>
                <a:sym typeface="Montserrat"/>
              </a:rPr>
              <a:t>Capitales</a:t>
            </a:r>
            <a:r>
              <a:rPr lang="en-US" sz="3200" b="1" dirty="0">
                <a:latin typeface="Montserrat"/>
                <a:ea typeface="Montserrat"/>
                <a:cs typeface="Montserrat"/>
                <a:sym typeface="Montserrat"/>
              </a:rPr>
              <a:t> del Sustainable Livelihoods Framework (SLF) </a:t>
            </a:r>
            <a:r>
              <a:rPr lang="en-US" sz="800" dirty="0">
                <a:latin typeface="Montserrat"/>
                <a:ea typeface="Montserrat"/>
                <a:cs typeface="Montserrat"/>
                <a:sym typeface="Montserrat"/>
              </a:rPr>
              <a:t>(Chambers y Conway 1991, DFID 1999). </a:t>
            </a:r>
            <a:endParaRPr sz="4000" b="1" dirty="0">
              <a:solidFill>
                <a:srgbClr val="2F549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" name="Google Shape;243;p48"/>
          <p:cNvSpPr txBox="1">
            <a:spLocks noGrp="1"/>
          </p:cNvSpPr>
          <p:nvPr>
            <p:ph type="body" idx="1"/>
          </p:nvPr>
        </p:nvSpPr>
        <p:spPr>
          <a:xfrm>
            <a:off x="737100" y="2606555"/>
            <a:ext cx="10515600" cy="20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746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300"/>
              <a:buFont typeface="Montserrat"/>
              <a:buChar char="●"/>
            </a:pPr>
            <a:r>
              <a:rPr lang="en-US" sz="2300" dirty="0" err="1">
                <a:latin typeface="Montserrat"/>
                <a:ea typeface="Montserrat"/>
                <a:cs typeface="Montserrat"/>
                <a:sym typeface="Montserrat"/>
              </a:rPr>
              <a:t>Considera</a:t>
            </a:r>
            <a:r>
              <a:rPr lang="en-US" sz="23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300" dirty="0" err="1"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23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300" dirty="0" err="1">
                <a:latin typeface="Montserrat"/>
                <a:ea typeface="Montserrat"/>
                <a:cs typeface="Montserrat"/>
                <a:sym typeface="Montserrat"/>
              </a:rPr>
              <a:t>capitales</a:t>
            </a:r>
            <a:r>
              <a:rPr lang="en-US" sz="23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300" b="1" dirty="0" err="1">
                <a:solidFill>
                  <a:srgbClr val="E34F25"/>
                </a:solidFill>
                <a:latin typeface="Montserrat"/>
                <a:ea typeface="Montserrat"/>
                <a:cs typeface="Montserrat"/>
                <a:sym typeface="Montserrat"/>
              </a:rPr>
              <a:t>humano</a:t>
            </a:r>
            <a:r>
              <a:rPr lang="en-US" sz="2300" dirty="0"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n-US" sz="2300" b="1" dirty="0">
                <a:solidFill>
                  <a:srgbClr val="E34F25"/>
                </a:solidFill>
                <a:latin typeface="Montserrat"/>
                <a:ea typeface="Montserrat"/>
                <a:cs typeface="Montserrat"/>
                <a:sym typeface="Montserrat"/>
              </a:rPr>
              <a:t> social</a:t>
            </a:r>
            <a:r>
              <a:rPr lang="en-US" sz="2300" dirty="0"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n-US" sz="2300" b="1" dirty="0">
                <a:solidFill>
                  <a:srgbClr val="E34F25"/>
                </a:solidFill>
                <a:latin typeface="Montserrat"/>
                <a:ea typeface="Montserrat"/>
                <a:cs typeface="Montserrat"/>
                <a:sym typeface="Montserrat"/>
              </a:rPr>
              <a:t> natural</a:t>
            </a:r>
            <a:r>
              <a:rPr lang="en-US" sz="2300" dirty="0"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n-US" sz="2300" b="1" dirty="0">
                <a:solidFill>
                  <a:srgbClr val="E34F2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300" b="1" dirty="0" err="1">
                <a:solidFill>
                  <a:srgbClr val="E34F25"/>
                </a:solidFill>
                <a:latin typeface="Montserrat"/>
                <a:ea typeface="Montserrat"/>
                <a:cs typeface="Montserrat"/>
                <a:sym typeface="Montserrat"/>
              </a:rPr>
              <a:t>físico</a:t>
            </a:r>
            <a:r>
              <a:rPr lang="en-US" sz="2300" b="1" dirty="0">
                <a:solidFill>
                  <a:srgbClr val="E34F2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300" dirty="0">
                <a:latin typeface="Montserrat"/>
                <a:ea typeface="Montserrat"/>
                <a:cs typeface="Montserrat"/>
                <a:sym typeface="Montserrat"/>
              </a:rPr>
              <a:t>y</a:t>
            </a:r>
            <a:r>
              <a:rPr lang="en-US" sz="2300" b="1" dirty="0">
                <a:solidFill>
                  <a:srgbClr val="E34F2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300" b="1" dirty="0" err="1">
                <a:solidFill>
                  <a:srgbClr val="E34F25"/>
                </a:solidFill>
                <a:latin typeface="Montserrat"/>
                <a:ea typeface="Montserrat"/>
                <a:cs typeface="Montserrat"/>
                <a:sym typeface="Montserrat"/>
              </a:rPr>
              <a:t>financiero</a:t>
            </a:r>
            <a:r>
              <a:rPr lang="en-US" sz="2300" b="1" dirty="0">
                <a:solidFill>
                  <a:srgbClr val="E34F25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300" b="1" dirty="0">
              <a:solidFill>
                <a:srgbClr val="E34F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 dirty="0">
              <a:solidFill>
                <a:srgbClr val="E34F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746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300"/>
              <a:buFont typeface="Montserrat"/>
              <a:buChar char="●"/>
            </a:pPr>
            <a:r>
              <a:rPr lang="en-US" sz="2300" dirty="0">
                <a:latin typeface="Montserrat"/>
                <a:ea typeface="Montserrat"/>
                <a:cs typeface="Montserrat"/>
                <a:sym typeface="Montserrat"/>
              </a:rPr>
              <a:t>El </a:t>
            </a:r>
            <a:r>
              <a:rPr lang="en-US" sz="2300" dirty="0" err="1">
                <a:latin typeface="Montserrat"/>
                <a:ea typeface="Montserrat"/>
                <a:cs typeface="Montserrat"/>
                <a:sym typeface="Montserrat"/>
              </a:rPr>
              <a:t>enfoque</a:t>
            </a:r>
            <a:r>
              <a:rPr lang="en-US" sz="23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300" dirty="0" err="1">
                <a:latin typeface="Montserrat"/>
                <a:ea typeface="Montserrat"/>
                <a:cs typeface="Montserrat"/>
                <a:sym typeface="Montserrat"/>
              </a:rPr>
              <a:t>reconoce</a:t>
            </a:r>
            <a:r>
              <a:rPr lang="en-US" sz="2300" dirty="0"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2300" dirty="0" err="1">
                <a:latin typeface="Montserrat"/>
                <a:ea typeface="Montserrat"/>
                <a:cs typeface="Montserrat"/>
                <a:sym typeface="Montserrat"/>
              </a:rPr>
              <a:t>importancia</a:t>
            </a:r>
            <a:r>
              <a:rPr lang="en-US" sz="2300" dirty="0">
                <a:latin typeface="Montserrat"/>
                <a:ea typeface="Montserrat"/>
                <a:cs typeface="Montserrat"/>
                <a:sym typeface="Montserrat"/>
              </a:rPr>
              <a:t> del </a:t>
            </a:r>
            <a:r>
              <a:rPr lang="en-US" sz="2300" dirty="0" err="1">
                <a:latin typeface="Montserrat"/>
                <a:ea typeface="Montserrat"/>
                <a:cs typeface="Montserrat"/>
                <a:sym typeface="Montserrat"/>
              </a:rPr>
              <a:t>equilibrio</a:t>
            </a:r>
            <a:r>
              <a:rPr lang="en-US" sz="2300" dirty="0">
                <a:latin typeface="Montserrat"/>
                <a:ea typeface="Montserrat"/>
                <a:cs typeface="Montserrat"/>
                <a:sym typeface="Montserrat"/>
              </a:rPr>
              <a:t> y las </a:t>
            </a:r>
            <a:r>
              <a:rPr lang="en-US" sz="2300" dirty="0" err="1">
                <a:latin typeface="Montserrat"/>
                <a:ea typeface="Montserrat"/>
                <a:cs typeface="Montserrat"/>
                <a:sym typeface="Montserrat"/>
              </a:rPr>
              <a:t>sinergias</a:t>
            </a:r>
            <a:r>
              <a:rPr lang="en-US" sz="2300" dirty="0">
                <a:latin typeface="Montserrat"/>
                <a:ea typeface="Montserrat"/>
                <a:cs typeface="Montserrat"/>
                <a:sym typeface="Montserrat"/>
              </a:rPr>
              <a:t> entre </a:t>
            </a:r>
            <a:r>
              <a:rPr lang="en-US" sz="2300" dirty="0" err="1">
                <a:latin typeface="Montserrat"/>
                <a:ea typeface="Montserrat"/>
                <a:cs typeface="Montserrat"/>
                <a:sym typeface="Montserrat"/>
              </a:rPr>
              <a:t>activos</a:t>
            </a:r>
            <a:r>
              <a:rPr lang="en-US" sz="2300" dirty="0">
                <a:latin typeface="Montserrat"/>
                <a:ea typeface="Montserrat"/>
                <a:cs typeface="Montserrat"/>
                <a:sym typeface="Montserrat"/>
              </a:rPr>
              <a:t> o capital (Emery et al. 2006, Gutiérrez-Montes et al. 2009).</a:t>
            </a:r>
            <a:endParaRPr sz="307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" name="Google Shape;244;p48"/>
          <p:cNvSpPr/>
          <p:nvPr/>
        </p:nvSpPr>
        <p:spPr>
          <a:xfrm>
            <a:off x="4714501" y="3004099"/>
            <a:ext cx="1236600" cy="69000"/>
          </a:xfrm>
          <a:prstGeom prst="rect">
            <a:avLst/>
          </a:prstGeom>
          <a:solidFill>
            <a:srgbClr val="FAAA21"/>
          </a:solidFill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48"/>
          <p:cNvSpPr/>
          <p:nvPr/>
        </p:nvSpPr>
        <p:spPr>
          <a:xfrm>
            <a:off x="6143975" y="3004100"/>
            <a:ext cx="837000" cy="69000"/>
          </a:xfrm>
          <a:prstGeom prst="rect">
            <a:avLst/>
          </a:prstGeom>
          <a:solidFill>
            <a:srgbClr val="FAAA21"/>
          </a:solidFill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48"/>
          <p:cNvSpPr/>
          <p:nvPr/>
        </p:nvSpPr>
        <p:spPr>
          <a:xfrm>
            <a:off x="7173850" y="3004100"/>
            <a:ext cx="1056300" cy="69000"/>
          </a:xfrm>
          <a:prstGeom prst="rect">
            <a:avLst/>
          </a:prstGeom>
          <a:solidFill>
            <a:srgbClr val="FAAA21"/>
          </a:solidFill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48"/>
          <p:cNvSpPr/>
          <p:nvPr/>
        </p:nvSpPr>
        <p:spPr>
          <a:xfrm>
            <a:off x="8423025" y="3004100"/>
            <a:ext cx="775200" cy="69000"/>
          </a:xfrm>
          <a:prstGeom prst="rect">
            <a:avLst/>
          </a:prstGeom>
          <a:solidFill>
            <a:srgbClr val="FAAA21"/>
          </a:solidFill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48"/>
          <p:cNvSpPr/>
          <p:nvPr/>
        </p:nvSpPr>
        <p:spPr>
          <a:xfrm>
            <a:off x="9559200" y="3004100"/>
            <a:ext cx="1617300" cy="69000"/>
          </a:xfrm>
          <a:prstGeom prst="rect">
            <a:avLst/>
          </a:prstGeom>
          <a:solidFill>
            <a:srgbClr val="FAAA21"/>
          </a:solidFill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p4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5599" b="67334"/>
          <a:stretch/>
        </p:blipFill>
        <p:spPr>
          <a:xfrm>
            <a:off x="0" y="4890725"/>
            <a:ext cx="4854626" cy="1967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48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 t="13247" b="13239"/>
          <a:stretch/>
        </p:blipFill>
        <p:spPr>
          <a:xfrm>
            <a:off x="4854625" y="4890725"/>
            <a:ext cx="4006751" cy="1967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48"/>
          <p:cNvPicPr preferRelativeResize="0">
            <a:picLocks noGrp="1"/>
          </p:cNvPicPr>
          <p:nvPr>
            <p:ph type="pic" idx="4"/>
          </p:nvPr>
        </p:nvPicPr>
        <p:blipFill rotWithShape="1">
          <a:blip r:embed="rId5">
            <a:alphaModFix/>
          </a:blip>
          <a:srcRect t="14494" b="46054"/>
          <a:stretch/>
        </p:blipFill>
        <p:spPr>
          <a:xfrm>
            <a:off x="8861375" y="4890725"/>
            <a:ext cx="3330626" cy="1967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0deeb62bdb_0_32"/>
          <p:cNvSpPr txBox="1">
            <a:spLocks noGrp="1"/>
          </p:cNvSpPr>
          <p:nvPr>
            <p:ph type="title" idx="4294967295"/>
          </p:nvPr>
        </p:nvSpPr>
        <p:spPr>
          <a:xfrm>
            <a:off x="416900" y="6215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4000" b="1" dirty="0" err="1">
                <a:latin typeface="Montserrat"/>
                <a:ea typeface="Montserrat"/>
                <a:cs typeface="Montserrat"/>
                <a:sym typeface="Montserrat"/>
              </a:rPr>
              <a:t>Actividades</a:t>
            </a:r>
            <a:r>
              <a:rPr lang="en-US" sz="4000" b="1" dirty="0"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lang="en-US" sz="4000" b="1" dirty="0" err="1">
                <a:latin typeface="Montserrat"/>
                <a:ea typeface="Montserrat"/>
                <a:cs typeface="Montserrat"/>
                <a:sym typeface="Montserrat"/>
              </a:rPr>
              <a:t>Empresas</a:t>
            </a:r>
            <a:r>
              <a:rPr lang="en-US" sz="4000" b="1" dirty="0">
                <a:latin typeface="Montserrat"/>
                <a:ea typeface="Montserrat"/>
                <a:cs typeface="Montserrat"/>
                <a:sym typeface="Montserrat"/>
              </a:rPr>
              <a:t> Rurales</a:t>
            </a:r>
            <a:endParaRPr sz="40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g20deeb62bdb_0_32"/>
          <p:cNvSpPr txBox="1">
            <a:spLocks noGrp="1"/>
          </p:cNvSpPr>
          <p:nvPr>
            <p:ph type="body" idx="4294967295"/>
          </p:nvPr>
        </p:nvSpPr>
        <p:spPr>
          <a:xfrm>
            <a:off x="570100" y="1694280"/>
            <a:ext cx="11205000" cy="46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s-ES_tradnl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 respuesta a la caída del mercado de uvilla, ALIADOS trabajó en dos ejes paralelos</a:t>
            </a:r>
            <a:r>
              <a:rPr lang="es-ES_tradnl" sz="1800" dirty="0"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s-ES_tradnl"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Ampliar el acceso al mercado de productos frescos: </a:t>
            </a:r>
            <a:endParaRPr lang="es-ES_tradnl" sz="18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1800"/>
              <a:buFont typeface="Montserrat"/>
              <a:buChar char="●"/>
            </a:pPr>
            <a:r>
              <a:rPr lang="es-ES_tradnl" sz="1800" dirty="0">
                <a:latin typeface="Montserrat"/>
                <a:ea typeface="Montserrat"/>
                <a:cs typeface="Montserrat"/>
                <a:sym typeface="Montserrat"/>
              </a:rPr>
              <a:t>Para</a:t>
            </a:r>
            <a:r>
              <a:rPr lang="es-ES_tradnl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nuevos productos</a:t>
            </a:r>
            <a:r>
              <a:rPr lang="es-ES_tradnl" sz="1800" dirty="0">
                <a:latin typeface="Montserrat"/>
                <a:ea typeface="Montserrat"/>
                <a:cs typeface="Montserrat"/>
                <a:sym typeface="Montserrat"/>
              </a:rPr>
              <a:t> como </a:t>
            </a:r>
            <a:r>
              <a:rPr lang="es-ES_tradnl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uvilla, </a:t>
            </a:r>
            <a:r>
              <a:rPr lang="es-ES_tradnl" sz="1800" dirty="0">
                <a:latin typeface="Montserrat"/>
                <a:ea typeface="Montserrat"/>
                <a:cs typeface="Montserrat"/>
                <a:sym typeface="Montserrat"/>
              </a:rPr>
              <a:t>ají.</a:t>
            </a:r>
            <a:r>
              <a:rPr lang="es-ES_tradnl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mora, miel, tomate y frijol nativo, entre otros.</a:t>
            </a:r>
            <a:endParaRPr lang="es-ES_tradnl"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1800"/>
              <a:buFont typeface="Montserrat"/>
              <a:buChar char="●"/>
            </a:pPr>
            <a:r>
              <a:rPr lang="es-ES_tradnl" sz="1800" dirty="0" err="1">
                <a:latin typeface="Montserrat"/>
                <a:ea typeface="Montserrat"/>
                <a:cs typeface="Montserrat"/>
                <a:sym typeface="Montserrat"/>
              </a:rPr>
              <a:t>Exitos</a:t>
            </a:r>
            <a:r>
              <a:rPr lang="es-ES_tradnl" sz="1800" dirty="0">
                <a:latin typeface="Montserrat"/>
                <a:ea typeface="Montserrat"/>
                <a:cs typeface="Montserrat"/>
                <a:sym typeface="Montserrat"/>
              </a:rPr>
              <a:t> - Ají</a:t>
            </a:r>
            <a:r>
              <a:rPr lang="es-ES_tradnl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 600 kg por semana,</a:t>
            </a:r>
            <a:r>
              <a:rPr lang="es-ES_tradnl" sz="18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ES_tradnl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tomate de mesa, 500 kg por semana, </a:t>
            </a:r>
            <a:r>
              <a:rPr lang="es-ES_tradnl" sz="1800" dirty="0">
                <a:latin typeface="Montserrat"/>
                <a:ea typeface="Montserrat"/>
                <a:cs typeface="Montserrat"/>
                <a:sym typeface="Montserrat"/>
              </a:rPr>
              <a:t>con clientes como</a:t>
            </a:r>
            <a:r>
              <a:rPr lang="es-ES_tradnl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ES_tradnl" sz="18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Fabbal</a:t>
            </a:r>
            <a:r>
              <a:rPr lang="es-ES_tradnl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s-ES_tradnl" sz="18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Remud</a:t>
            </a:r>
            <a:r>
              <a:rPr lang="es-ES_tradnl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ES_tradnl" sz="18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Foods</a:t>
            </a:r>
            <a:r>
              <a:rPr lang="es-ES_tradnl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1800"/>
              <a:buFont typeface="Montserrat"/>
              <a:buChar char="●"/>
            </a:pPr>
            <a:r>
              <a:rPr lang="es-ES_tradnl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 2024, los agricultores obtendrán ~400% más ingresos de productos que no son u</a:t>
            </a:r>
            <a:r>
              <a:rPr lang="es-ES_tradnl" sz="1800" dirty="0">
                <a:latin typeface="Montserrat"/>
                <a:ea typeface="Montserrat"/>
                <a:cs typeface="Montserrat"/>
                <a:sym typeface="Montserrat"/>
              </a:rPr>
              <a:t>villas</a:t>
            </a:r>
            <a:r>
              <a:rPr lang="es-ES_tradnl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en comparación con 2022.</a:t>
            </a:r>
            <a:endParaRPr lang="es-ES_tradnl"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Incubación de productos de valor agregado:</a:t>
            </a:r>
            <a:endParaRPr lang="es-ES_tradnl" sz="18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1800"/>
              <a:buFont typeface="Montserrat"/>
              <a:buChar char="●"/>
            </a:pPr>
            <a:r>
              <a:rPr lang="es-ES_tradnl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Los productos desarrollados incluyeron u</a:t>
            </a:r>
            <a:r>
              <a:rPr lang="es-ES_tradnl" sz="1800" dirty="0">
                <a:latin typeface="Montserrat"/>
                <a:ea typeface="Montserrat"/>
                <a:cs typeface="Montserrat"/>
                <a:sym typeface="Montserrat"/>
              </a:rPr>
              <a:t>villas</a:t>
            </a:r>
            <a:r>
              <a:rPr lang="es-ES_tradnl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con chocolate, huevos de gallinas camperas e hidromiel.</a:t>
            </a: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1600"/>
              </a:spcAft>
              <a:buSzPts val="2400"/>
              <a:buNone/>
            </a:pPr>
            <a:endParaRPr lang="es-ES_tradnl" sz="1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g20deeb62bdb_0_32"/>
          <p:cNvSpPr txBox="1"/>
          <p:nvPr/>
        </p:nvSpPr>
        <p:spPr>
          <a:xfrm>
            <a:off x="256600" y="2406755"/>
            <a:ext cx="6270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FCB51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</a:t>
            </a:r>
            <a:endParaRPr sz="4000" b="0" i="0" u="none" strike="noStrike" cap="none" dirty="0">
              <a:solidFill>
                <a:srgbClr val="FCB51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6" name="Google Shape;266;g20deeb62bdb_0_32"/>
          <p:cNvSpPr txBox="1"/>
          <p:nvPr/>
        </p:nvSpPr>
        <p:spPr>
          <a:xfrm>
            <a:off x="375808" y="4870637"/>
            <a:ext cx="6270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dirty="0">
                <a:solidFill>
                  <a:srgbClr val="FCB51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 sz="4000" b="0" i="0" u="none" strike="noStrike" cap="none" dirty="0">
              <a:solidFill>
                <a:srgbClr val="FCB51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0deeb62bdb_0_36"/>
          <p:cNvSpPr txBox="1">
            <a:spLocks noGrp="1"/>
          </p:cNvSpPr>
          <p:nvPr>
            <p:ph type="title" idx="4294967295"/>
          </p:nvPr>
        </p:nvSpPr>
        <p:spPr>
          <a:xfrm>
            <a:off x="416900" y="6215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Actividades - RAI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g20deeb62bdb_0_36"/>
          <p:cNvSpPr txBox="1">
            <a:spLocks noGrp="1"/>
          </p:cNvSpPr>
          <p:nvPr>
            <p:ph type="body" idx="4294967295"/>
          </p:nvPr>
        </p:nvSpPr>
        <p:spPr>
          <a:xfrm>
            <a:off x="636725" y="1843950"/>
            <a:ext cx="7404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1950" algn="just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E34F25"/>
              </a:buClr>
              <a:buSzPts val="2100"/>
              <a:buFont typeface="Montserrat"/>
              <a:buChar char="●"/>
            </a:pP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Cuatro </a:t>
            </a:r>
            <a:r>
              <a:rPr lang="en-US" sz="21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grupos</a:t>
            </a: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originales</a:t>
            </a: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  </a:t>
            </a:r>
            <a:r>
              <a:rPr lang="en-US" sz="21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Cusubamba</a:t>
            </a: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Ruta </a:t>
            </a:r>
            <a:r>
              <a:rPr lang="en-US" sz="21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Escondida</a:t>
            </a: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1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Cumbas</a:t>
            </a: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21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Guachinguero</a:t>
            </a: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marL="457200" lvl="0" indent="-361950" algn="just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E34F25"/>
              </a:buClr>
              <a:buSzPts val="2100"/>
              <a:buFont typeface="Montserrat"/>
              <a:buChar char="●"/>
            </a:pPr>
            <a:endParaRPr sz="21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E34F25"/>
              </a:buClr>
              <a:buSzPts val="2100"/>
              <a:buFont typeface="Montserrat"/>
              <a:buChar char="●"/>
            </a:pPr>
            <a:r>
              <a:rPr lang="en-US" sz="21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Ahora</a:t>
            </a: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hay </a:t>
            </a:r>
            <a:r>
              <a:rPr lang="en-US" sz="21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cinco</a:t>
            </a: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RAI, se ha </a:t>
            </a:r>
            <a:r>
              <a:rPr lang="en-US" sz="21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incluído</a:t>
            </a: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AZAMA.</a:t>
            </a:r>
          </a:p>
          <a:p>
            <a:pPr marL="457200" lvl="0" indent="-3619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E34F25"/>
              </a:buClr>
              <a:buSzPts val="2100"/>
              <a:buFont typeface="Montserrat"/>
              <a:buChar char="●"/>
            </a:pPr>
            <a:endParaRPr lang="en-US" sz="21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E34F25"/>
              </a:buClr>
              <a:buSzPts val="2100"/>
              <a:buFont typeface="Montserrat"/>
              <a:buChar char="●"/>
            </a:pP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118 </a:t>
            </a:r>
            <a:r>
              <a:rPr lang="en-US" sz="21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agricultores</a:t>
            </a: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investigadores</a:t>
            </a: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de </a:t>
            </a:r>
            <a:r>
              <a:rPr lang="en-US" sz="21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cuales</a:t>
            </a: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86 son </a:t>
            </a:r>
            <a:r>
              <a:rPr lang="en-US" sz="21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mujeres</a:t>
            </a: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y 32 hombres. </a:t>
            </a:r>
          </a:p>
          <a:p>
            <a:pPr marL="457200" lvl="0" indent="-3619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E34F25"/>
              </a:buClr>
              <a:buSzPts val="2100"/>
              <a:buFont typeface="Montserrat"/>
              <a:buChar char="●"/>
            </a:pPr>
            <a:endParaRPr sz="21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E34F25"/>
              </a:buClr>
              <a:buSzPts val="2100"/>
              <a:buFont typeface="Montserrat"/>
              <a:buChar char="●"/>
            </a:pPr>
            <a:r>
              <a:rPr lang="en-US" sz="21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Intercambio</a:t>
            </a:r>
            <a:r>
              <a:rPr lang="en-US" sz="2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con PROINPA de Bolivia</a:t>
            </a:r>
            <a:endParaRPr sz="21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g20deeb62bdb_0_36"/>
          <p:cNvSpPr/>
          <p:nvPr/>
        </p:nvSpPr>
        <p:spPr>
          <a:xfrm>
            <a:off x="10370127" y="0"/>
            <a:ext cx="1821900" cy="2193300"/>
          </a:xfrm>
          <a:prstGeom prst="rect">
            <a:avLst/>
          </a:prstGeom>
          <a:solidFill>
            <a:srgbClr val="FAAA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" name="Google Shape;275;g20deeb62bdb_0_36"/>
          <p:cNvSpPr/>
          <p:nvPr/>
        </p:nvSpPr>
        <p:spPr>
          <a:xfrm>
            <a:off x="8432609" y="4664835"/>
            <a:ext cx="1821900" cy="2193300"/>
          </a:xfrm>
          <a:prstGeom prst="rect">
            <a:avLst/>
          </a:prstGeom>
          <a:solidFill>
            <a:srgbClr val="E54E1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76" name="Google Shape;276;g20deeb62bdb_0_3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0052" r="20052"/>
          <a:stretch/>
        </p:blipFill>
        <p:spPr>
          <a:xfrm>
            <a:off x="8432600" y="2"/>
            <a:ext cx="1821875" cy="455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20deeb62bdb_0_36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 l="20077" r="20077"/>
          <a:stretch/>
        </p:blipFill>
        <p:spPr>
          <a:xfrm>
            <a:off x="10372598" y="2299854"/>
            <a:ext cx="1821874" cy="4558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0deeb62bdb_0_40"/>
          <p:cNvSpPr/>
          <p:nvPr/>
        </p:nvSpPr>
        <p:spPr>
          <a:xfrm>
            <a:off x="0" y="6446075"/>
            <a:ext cx="12192000" cy="411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20deeb62bdb_0_40"/>
          <p:cNvSpPr txBox="1">
            <a:spLocks noGrp="1"/>
          </p:cNvSpPr>
          <p:nvPr>
            <p:ph type="body" idx="4294967295"/>
          </p:nvPr>
        </p:nvSpPr>
        <p:spPr>
          <a:xfrm>
            <a:off x="253524" y="1234250"/>
            <a:ext cx="6998613" cy="25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000"/>
              <a:buFont typeface="Montserrat"/>
              <a:buChar char="●"/>
            </a:pP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Se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observa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tres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niveles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acción-investigación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emergiendo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este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Proyecto.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000"/>
              <a:buNone/>
            </a:pPr>
            <a:endParaRPr sz="2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5" name="Google Shape;285;g20deeb62bdb_0_4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999" b="999"/>
          <a:stretch/>
        </p:blipFill>
        <p:spPr>
          <a:xfrm>
            <a:off x="7338357" y="-35289"/>
            <a:ext cx="4853649" cy="7121693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g20deeb62bdb_0_40"/>
          <p:cNvSpPr/>
          <p:nvPr/>
        </p:nvSpPr>
        <p:spPr>
          <a:xfrm>
            <a:off x="6763900" y="4487073"/>
            <a:ext cx="5274300" cy="1114200"/>
          </a:xfrm>
          <a:prstGeom prst="rect">
            <a:avLst/>
          </a:prstGeom>
          <a:solidFill>
            <a:srgbClr val="F05A28"/>
          </a:solidFill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g20deeb62bdb_0_40"/>
          <p:cNvSpPr txBox="1"/>
          <p:nvPr/>
        </p:nvSpPr>
        <p:spPr>
          <a:xfrm>
            <a:off x="6967954" y="4721837"/>
            <a:ext cx="49983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dirty="0" err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Hallazgos</a:t>
            </a:r>
            <a:r>
              <a:rPr lang="en-US" sz="4000" dirty="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(1)</a:t>
            </a:r>
            <a:endParaRPr sz="4000" i="0" u="none" strike="noStrike" cap="none" dirty="0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288" name="Google Shape;288;g20deeb62bdb_0_40"/>
          <p:cNvGrpSpPr/>
          <p:nvPr/>
        </p:nvGrpSpPr>
        <p:grpSpPr>
          <a:xfrm>
            <a:off x="773702" y="3322146"/>
            <a:ext cx="5583549" cy="2920409"/>
            <a:chOff x="926102" y="3600669"/>
            <a:chExt cx="5583549" cy="2920409"/>
          </a:xfrm>
        </p:grpSpPr>
        <p:sp>
          <p:nvSpPr>
            <p:cNvPr id="289" name="Google Shape;289;g20deeb62bdb_0_40"/>
            <p:cNvSpPr/>
            <p:nvPr/>
          </p:nvSpPr>
          <p:spPr>
            <a:xfrm rot="5400000">
              <a:off x="4346950" y="2414750"/>
              <a:ext cx="859200" cy="33141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FCB518"/>
            </a:solidFill>
            <a:ln w="9525" cap="flat" cmpd="sng">
              <a:solidFill>
                <a:srgbClr val="FCB518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5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g20deeb62bdb_0_40"/>
            <p:cNvSpPr txBox="1"/>
            <p:nvPr/>
          </p:nvSpPr>
          <p:spPr>
            <a:xfrm>
              <a:off x="3282250" y="3728000"/>
              <a:ext cx="3225600" cy="77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Montserrat"/>
                <a:buChar char="•"/>
              </a:pPr>
              <a:r>
                <a:rPr lang="en-US" sz="16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Experimentos agrícolas</a:t>
              </a:r>
              <a:endParaRPr sz="16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Montserrat"/>
                <a:buChar char="•"/>
              </a:pPr>
              <a:r>
                <a:rPr lang="en-US" sz="160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Reuniones mensuales</a:t>
              </a:r>
              <a:endParaRPr sz="14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Montserrat"/>
                <a:buChar char="•"/>
              </a:pPr>
              <a:r>
                <a:rPr lang="en-US" sz="160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Autoevaluación</a:t>
              </a:r>
              <a:endParaRPr sz="14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91" name="Google Shape;291;g20deeb62bdb_0_40"/>
            <p:cNvSpPr/>
            <p:nvPr/>
          </p:nvSpPr>
          <p:spPr>
            <a:xfrm>
              <a:off x="926102" y="3600669"/>
              <a:ext cx="2346000" cy="942000"/>
            </a:xfrm>
            <a:prstGeom prst="roundRect">
              <a:avLst>
                <a:gd name="adj" fmla="val 16667"/>
              </a:avLst>
            </a:prstGeom>
            <a:solidFill>
              <a:srgbClr val="E54E1A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5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g20deeb62bdb_0_40"/>
            <p:cNvSpPr txBox="1"/>
            <p:nvPr/>
          </p:nvSpPr>
          <p:spPr>
            <a:xfrm>
              <a:off x="973479" y="3646658"/>
              <a:ext cx="2253900" cy="85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i="0" u="none" strike="noStrike" cap="none">
                  <a:solidFill>
                    <a:schemeClr val="lt1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Agricultor (RAI)</a:t>
              </a:r>
              <a:endParaRPr sz="1400" i="0" u="none" strike="noStrike" cap="none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293" name="Google Shape;293;g20deeb62bdb_0_40"/>
            <p:cNvSpPr/>
            <p:nvPr/>
          </p:nvSpPr>
          <p:spPr>
            <a:xfrm rot="5400000">
              <a:off x="4356850" y="3403905"/>
              <a:ext cx="839400" cy="33141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FCB518"/>
            </a:solidFill>
            <a:ln w="9525" cap="flat" cmpd="sng">
              <a:solidFill>
                <a:srgbClr val="FCB518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5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g20deeb62bdb_0_40"/>
            <p:cNvSpPr txBox="1"/>
            <p:nvPr/>
          </p:nvSpPr>
          <p:spPr>
            <a:xfrm>
              <a:off x="3282251" y="4726104"/>
              <a:ext cx="3226200" cy="75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Montserrat"/>
                <a:buChar char="•"/>
              </a:pPr>
              <a:r>
                <a:rPr lang="en-US" sz="160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Plan de negocios</a:t>
              </a:r>
              <a:endParaRPr sz="14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Montserrat"/>
                <a:buChar char="•"/>
              </a:pPr>
              <a:r>
                <a:rPr lang="en-US" sz="160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Gestión adaptativa</a:t>
              </a:r>
              <a:endParaRPr sz="14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Montserrat"/>
                <a:buChar char="•"/>
              </a:pPr>
              <a:r>
                <a:rPr lang="en-US" sz="160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Autoevaluación</a:t>
              </a:r>
              <a:endParaRPr sz="14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95" name="Google Shape;295;g20deeb62bdb_0_40"/>
            <p:cNvSpPr/>
            <p:nvPr/>
          </p:nvSpPr>
          <p:spPr>
            <a:xfrm>
              <a:off x="926102" y="4589873"/>
              <a:ext cx="2346000" cy="942000"/>
            </a:xfrm>
            <a:prstGeom prst="roundRect">
              <a:avLst>
                <a:gd name="adj" fmla="val 16667"/>
              </a:avLst>
            </a:prstGeom>
            <a:solidFill>
              <a:srgbClr val="E54E1A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5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g20deeb62bdb_0_40"/>
            <p:cNvSpPr txBox="1"/>
            <p:nvPr/>
          </p:nvSpPr>
          <p:spPr>
            <a:xfrm>
              <a:off x="973479" y="4635862"/>
              <a:ext cx="2253900" cy="85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i="0" u="none" strike="noStrike" cap="none">
                  <a:solidFill>
                    <a:schemeClr val="lt1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Empresa Rural</a:t>
              </a:r>
              <a:endParaRPr sz="1400" i="0" u="none" strike="noStrike" cap="none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297" name="Google Shape;297;g20deeb62bdb_0_40"/>
            <p:cNvSpPr/>
            <p:nvPr/>
          </p:nvSpPr>
          <p:spPr>
            <a:xfrm rot="5400000">
              <a:off x="4373200" y="4393026"/>
              <a:ext cx="806700" cy="33141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FCB518"/>
            </a:solidFill>
            <a:ln w="9525" cap="flat" cmpd="sng">
              <a:solidFill>
                <a:srgbClr val="FCB518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5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g20deeb62bdb_0_40"/>
            <p:cNvSpPr txBox="1"/>
            <p:nvPr/>
          </p:nvSpPr>
          <p:spPr>
            <a:xfrm>
              <a:off x="3282251" y="5730000"/>
              <a:ext cx="3227400" cy="72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Montserrat"/>
                <a:buChar char="•"/>
              </a:pPr>
              <a:r>
                <a:rPr lang="en-US" sz="160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Modelo de incubación</a:t>
              </a:r>
              <a:endParaRPr sz="14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Montserrat"/>
                <a:buChar char="•"/>
              </a:pPr>
              <a:r>
                <a:rPr lang="en-US" sz="160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Investigación-Acción</a:t>
              </a:r>
              <a:endParaRPr sz="14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Montserrat"/>
                <a:buChar char="•"/>
              </a:pPr>
              <a:r>
                <a:rPr lang="en-US" sz="160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Autoevaluación</a:t>
              </a:r>
              <a:endParaRPr sz="14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99" name="Google Shape;299;g20deeb62bdb_0_40"/>
            <p:cNvSpPr/>
            <p:nvPr/>
          </p:nvSpPr>
          <p:spPr>
            <a:xfrm>
              <a:off x="926102" y="5579078"/>
              <a:ext cx="2346000" cy="942000"/>
            </a:xfrm>
            <a:prstGeom prst="roundRect">
              <a:avLst>
                <a:gd name="adj" fmla="val 16667"/>
              </a:avLst>
            </a:prstGeom>
            <a:solidFill>
              <a:srgbClr val="E54E1A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5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g20deeb62bdb_0_40"/>
            <p:cNvSpPr txBox="1"/>
            <p:nvPr/>
          </p:nvSpPr>
          <p:spPr>
            <a:xfrm>
              <a:off x="973479" y="5625067"/>
              <a:ext cx="2253900" cy="85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i="0" u="none" strike="noStrike" cap="none">
                  <a:solidFill>
                    <a:schemeClr val="lt1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ALIADOS</a:t>
              </a:r>
              <a:endParaRPr sz="1400" i="0" u="none" strike="noStrike" cap="none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301" name="Google Shape;301;g20deeb62bdb_0_40"/>
            <p:cNvSpPr/>
            <p:nvPr/>
          </p:nvSpPr>
          <p:spPr>
            <a:xfrm flipH="1">
              <a:off x="2036362" y="4420478"/>
              <a:ext cx="222600" cy="411900"/>
            </a:xfrm>
            <a:prstGeom prst="upDownArrow">
              <a:avLst>
                <a:gd name="adj1" fmla="val 50000"/>
                <a:gd name="adj2" fmla="val 50000"/>
              </a:avLst>
            </a:prstGeom>
            <a:solidFill>
              <a:srgbClr val="FCB518"/>
            </a:solidFill>
            <a:ln w="9525" cap="flat" cmpd="sng">
              <a:solidFill>
                <a:srgbClr val="E54E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g20deeb62bdb_0_40"/>
            <p:cNvSpPr/>
            <p:nvPr/>
          </p:nvSpPr>
          <p:spPr>
            <a:xfrm flipH="1">
              <a:off x="2036361" y="5380830"/>
              <a:ext cx="222600" cy="411900"/>
            </a:xfrm>
            <a:prstGeom prst="upDownArrow">
              <a:avLst>
                <a:gd name="adj1" fmla="val 50000"/>
                <a:gd name="adj2" fmla="val 50000"/>
              </a:avLst>
            </a:prstGeom>
            <a:solidFill>
              <a:srgbClr val="FCB518"/>
            </a:solidFill>
            <a:ln w="9525" cap="flat" cmpd="sng">
              <a:solidFill>
                <a:srgbClr val="E54E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0deeb62bdb_0_44"/>
          <p:cNvSpPr txBox="1">
            <a:spLocks noGrp="1"/>
          </p:cNvSpPr>
          <p:nvPr>
            <p:ph type="body" idx="4294967295"/>
          </p:nvPr>
        </p:nvSpPr>
        <p:spPr>
          <a:xfrm>
            <a:off x="664775" y="1825625"/>
            <a:ext cx="5925600" cy="36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Las 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RAI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demuestran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potencial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como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un </a:t>
            </a:r>
            <a:r>
              <a:rPr lang="en-US" b="1" dirty="0" err="1">
                <a:latin typeface="Montserrat"/>
                <a:ea typeface="Montserrat"/>
                <a:cs typeface="Montserrat"/>
                <a:sym typeface="Montserrat"/>
              </a:rPr>
              <a:t>mecanismo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b="1" dirty="0" err="1">
                <a:latin typeface="Montserrat"/>
                <a:ea typeface="Montserrat"/>
                <a:cs typeface="Montserrat"/>
                <a:sym typeface="Montserrat"/>
              </a:rPr>
              <a:t>adaptación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marL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Que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crea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las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condiciones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capacidades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estrategias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AE para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alcanzar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aspiraciones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locales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dentro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de un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contexto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cambio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9" name="Google Shape;309;g20deeb62bdb_0_4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999" b="999"/>
          <a:stretch/>
        </p:blipFill>
        <p:spPr>
          <a:xfrm>
            <a:off x="7338357" y="-35289"/>
            <a:ext cx="4853649" cy="7121693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g20deeb62bdb_0_44"/>
          <p:cNvSpPr/>
          <p:nvPr/>
        </p:nvSpPr>
        <p:spPr>
          <a:xfrm>
            <a:off x="6763900" y="4487073"/>
            <a:ext cx="5274300" cy="1114200"/>
          </a:xfrm>
          <a:prstGeom prst="rect">
            <a:avLst/>
          </a:prstGeom>
          <a:solidFill>
            <a:srgbClr val="F05A28"/>
          </a:solidFill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g20deeb62bdb_0_44"/>
          <p:cNvSpPr txBox="1"/>
          <p:nvPr/>
        </p:nvSpPr>
        <p:spPr>
          <a:xfrm>
            <a:off x="6967954" y="4721837"/>
            <a:ext cx="49983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dirty="0" err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Hallazgos</a:t>
            </a:r>
            <a:r>
              <a:rPr lang="en-US" sz="4000" dirty="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(2)</a:t>
            </a:r>
            <a:endParaRPr sz="4000" i="0" u="none" strike="noStrike" cap="none" dirty="0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0deeb62bdb_0_48"/>
          <p:cNvSpPr txBox="1">
            <a:spLocks noGrp="1"/>
          </p:cNvSpPr>
          <p:nvPr>
            <p:ph type="body" idx="4294967295"/>
          </p:nvPr>
        </p:nvSpPr>
        <p:spPr>
          <a:xfrm>
            <a:off x="838200" y="1825625"/>
            <a:ext cx="592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La RAI se </a:t>
            </a:r>
            <a:r>
              <a:rPr lang="en-US" b="1" dirty="0" err="1">
                <a:latin typeface="Montserrat"/>
                <a:ea typeface="Montserrat"/>
                <a:cs typeface="Montserrat"/>
                <a:sym typeface="Montserrat"/>
              </a:rPr>
              <a:t>complementa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 bien con un </a:t>
            </a:r>
            <a:r>
              <a:rPr lang="en-US" b="1" dirty="0" err="1">
                <a:latin typeface="Montserrat"/>
                <a:ea typeface="Montserrat"/>
                <a:cs typeface="Montserrat"/>
                <a:sym typeface="Montserrat"/>
              </a:rPr>
              <a:t>componente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b="1" dirty="0" err="1">
                <a:latin typeface="Montserrat"/>
                <a:ea typeface="Montserrat"/>
                <a:cs typeface="Montserrat"/>
                <a:sym typeface="Montserrat"/>
              </a:rPr>
              <a:t>activo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b="1" dirty="0" err="1">
                <a:latin typeface="Montserrat"/>
                <a:ea typeface="Montserrat"/>
                <a:cs typeface="Montserrat"/>
                <a:sym typeface="Montserrat"/>
              </a:rPr>
              <a:t>comercialización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y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conexión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cadenas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de valor AE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lo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cual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transforma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desde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un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espacio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investigación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científica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a un </a:t>
            </a:r>
            <a:r>
              <a:rPr lang="en-US" b="1" dirty="0" err="1">
                <a:latin typeface="Montserrat"/>
                <a:ea typeface="Montserrat"/>
                <a:cs typeface="Montserrat"/>
                <a:sym typeface="Montserrat"/>
              </a:rPr>
              <a:t>espacio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b="1" dirty="0" err="1">
                <a:latin typeface="Montserrat"/>
                <a:ea typeface="Montserrat"/>
                <a:cs typeface="Montserrat"/>
                <a:sym typeface="Montserrat"/>
              </a:rPr>
              <a:t>innovación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 local.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8" name="Google Shape;318;g20deeb62bdb_0_4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41044" r="13531"/>
          <a:stretch/>
        </p:blipFill>
        <p:spPr>
          <a:xfrm>
            <a:off x="7338357" y="-35289"/>
            <a:ext cx="4853647" cy="7121693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g20deeb62bdb_0_48"/>
          <p:cNvSpPr/>
          <p:nvPr/>
        </p:nvSpPr>
        <p:spPr>
          <a:xfrm>
            <a:off x="6763900" y="4487073"/>
            <a:ext cx="5274300" cy="1114200"/>
          </a:xfrm>
          <a:prstGeom prst="rect">
            <a:avLst/>
          </a:prstGeom>
          <a:solidFill>
            <a:srgbClr val="F05A28"/>
          </a:solidFill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g20deeb62bdb_0_48"/>
          <p:cNvSpPr txBox="1"/>
          <p:nvPr/>
        </p:nvSpPr>
        <p:spPr>
          <a:xfrm>
            <a:off x="6967954" y="4721837"/>
            <a:ext cx="49983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dirty="0" err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Hallazgos</a:t>
            </a:r>
            <a:r>
              <a:rPr lang="en-US" sz="4000" dirty="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(3)</a:t>
            </a:r>
            <a:endParaRPr sz="4000" i="0" u="none" strike="noStrike" cap="none" dirty="0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g2e18516ccb0_0_44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5737" r="28839"/>
          <a:stretch/>
        </p:blipFill>
        <p:spPr>
          <a:xfrm>
            <a:off x="7338357" y="-35289"/>
            <a:ext cx="4853647" cy="7121693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g2e18516ccb0_0_440"/>
          <p:cNvSpPr/>
          <p:nvPr/>
        </p:nvSpPr>
        <p:spPr>
          <a:xfrm>
            <a:off x="6763900" y="4487073"/>
            <a:ext cx="5274300" cy="1114200"/>
          </a:xfrm>
          <a:prstGeom prst="rect">
            <a:avLst/>
          </a:prstGeom>
          <a:solidFill>
            <a:srgbClr val="F05A28"/>
          </a:solidFill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g2e18516ccb0_0_440"/>
          <p:cNvSpPr txBox="1">
            <a:spLocks noGrp="1"/>
          </p:cNvSpPr>
          <p:nvPr>
            <p:ph type="body" idx="1"/>
          </p:nvPr>
        </p:nvSpPr>
        <p:spPr>
          <a:xfrm>
            <a:off x="688550" y="1848575"/>
            <a:ext cx="50649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La RAI </a:t>
            </a:r>
            <a:r>
              <a:rPr lang="en-US" b="1" dirty="0" err="1">
                <a:latin typeface="Montserrat"/>
                <a:ea typeface="Montserrat"/>
                <a:cs typeface="Montserrat"/>
                <a:sym typeface="Montserrat"/>
              </a:rPr>
              <a:t>puede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 ser un </a:t>
            </a:r>
            <a:r>
              <a:rPr lang="en-US" b="1" dirty="0" err="1">
                <a:latin typeface="Montserrat"/>
                <a:ea typeface="Montserrat"/>
                <a:cs typeface="Montserrat"/>
                <a:sym typeface="Montserrat"/>
              </a:rPr>
              <a:t>mecanismo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b="1" dirty="0" err="1">
                <a:latin typeface="Montserrat"/>
                <a:ea typeface="Montserrat"/>
                <a:cs typeface="Montserrat"/>
                <a:sym typeface="Montserrat"/>
              </a:rPr>
              <a:t>localmente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b="1" dirty="0" err="1">
                <a:latin typeface="Montserrat"/>
                <a:ea typeface="Montserrat"/>
                <a:cs typeface="Montserrat"/>
                <a:sym typeface="Montserrat"/>
              </a:rPr>
              <a:t>adaptado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 de I + D 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para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identificar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experimentar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validar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prototipos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para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mercado.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g2e18516ccb0_0_440"/>
          <p:cNvSpPr txBox="1"/>
          <p:nvPr/>
        </p:nvSpPr>
        <p:spPr>
          <a:xfrm>
            <a:off x="6967954" y="4721837"/>
            <a:ext cx="49983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dirty="0" err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Hallazgos</a:t>
            </a:r>
            <a:r>
              <a:rPr lang="en-US" sz="4000" dirty="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(4)</a:t>
            </a:r>
            <a:endParaRPr sz="4000" i="0" u="none" strike="noStrike" cap="none" dirty="0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e18516ccb0_0_446"/>
          <p:cNvSpPr txBox="1">
            <a:spLocks noGrp="1"/>
          </p:cNvSpPr>
          <p:nvPr>
            <p:ph type="body" idx="1"/>
          </p:nvPr>
        </p:nvSpPr>
        <p:spPr>
          <a:xfrm>
            <a:off x="838200" y="1503050"/>
            <a:ext cx="10515600" cy="46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El capital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financiero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es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importante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pero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su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importancia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subjetiva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está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influenciada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por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balance y la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combinación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con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otros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capitales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4" name="Google Shape;334;g2e18516ccb0_0_4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15325" y="3046992"/>
            <a:ext cx="3876675" cy="2420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g2e18516ccb0_0_4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05300" y="3056904"/>
            <a:ext cx="3829050" cy="2372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g2e18516ccb0_0_4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3033345"/>
            <a:ext cx="3829050" cy="241945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g2e18516ccb0_0_446"/>
          <p:cNvSpPr txBox="1"/>
          <p:nvPr/>
        </p:nvSpPr>
        <p:spPr>
          <a:xfrm>
            <a:off x="884850" y="5753100"/>
            <a:ext cx="10422300" cy="8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Ilustración 5 Distribución de fuentes de ingresos, 2022, 2023, y 2024 (enero-marzo)</a:t>
            </a:r>
            <a:endParaRPr sz="11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Fuente: Base mensual de actividades y comercialización. Documento interno M&amp;E ALIADOS</a:t>
            </a:r>
            <a:endParaRPr sz="10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1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8" name="Google Shape;338;g2e18516ccb0_0_446"/>
          <p:cNvSpPr/>
          <p:nvPr/>
        </p:nvSpPr>
        <p:spPr>
          <a:xfrm>
            <a:off x="6967950" y="168798"/>
            <a:ext cx="5274300" cy="1114200"/>
          </a:xfrm>
          <a:prstGeom prst="rect">
            <a:avLst/>
          </a:prstGeom>
          <a:solidFill>
            <a:srgbClr val="F05A28"/>
          </a:solidFill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g2e18516ccb0_0_446"/>
          <p:cNvSpPr txBox="1"/>
          <p:nvPr/>
        </p:nvSpPr>
        <p:spPr>
          <a:xfrm>
            <a:off x="7345250" y="395000"/>
            <a:ext cx="46209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dirty="0" err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Hallazgos</a:t>
            </a:r>
            <a:r>
              <a:rPr lang="en-US" sz="4000" dirty="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(5)</a:t>
            </a:r>
            <a:endParaRPr sz="4000" i="0" u="none" strike="noStrike" cap="none" dirty="0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e18516ccb0_0_466"/>
          <p:cNvSpPr txBox="1">
            <a:spLocks noGrp="1"/>
          </p:cNvSpPr>
          <p:nvPr>
            <p:ph type="title"/>
          </p:nvPr>
        </p:nvSpPr>
        <p:spPr>
          <a:xfrm>
            <a:off x="416900" y="6215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Distribución de 4 capitales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5" name="Google Shape;345;g2e18516ccb0_0_46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346" name="Google Shape;346;g2e18516ccb0_0_4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7675" y="1885950"/>
            <a:ext cx="5413975" cy="352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g2e18516ccb0_0_4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86475" y="1885950"/>
            <a:ext cx="5327011" cy="352235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g2e18516ccb0_0_466"/>
          <p:cNvSpPr txBox="1"/>
          <p:nvPr/>
        </p:nvSpPr>
        <p:spPr>
          <a:xfrm>
            <a:off x="533400" y="5603425"/>
            <a:ext cx="9660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Ilustración: Distribución y balances de los cuatro capitales evaluado en este estudio del SLF, 2022-2023</a:t>
            </a:r>
            <a:endParaRPr sz="14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e18516ccb0_0_477"/>
          <p:cNvSpPr txBox="1">
            <a:spLocks noGrp="1"/>
          </p:cNvSpPr>
          <p:nvPr>
            <p:ph type="title"/>
          </p:nvPr>
        </p:nvSpPr>
        <p:spPr>
          <a:xfrm>
            <a:off x="838200" y="74224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b="1" dirty="0" err="1">
                <a:latin typeface="Montserrat"/>
                <a:ea typeface="Montserrat"/>
                <a:cs typeface="Montserrat"/>
                <a:sym typeface="Montserrat"/>
              </a:rPr>
              <a:t>Hallazgos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 (5 &amp; 6) 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g2e18516ccb0_0_477"/>
          <p:cNvSpPr txBox="1">
            <a:spLocks noGrp="1"/>
          </p:cNvSpPr>
          <p:nvPr>
            <p:ph type="body" idx="1"/>
          </p:nvPr>
        </p:nvSpPr>
        <p:spPr>
          <a:xfrm>
            <a:off x="838200" y="1951749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La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empatía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cercanía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confianza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entre las RAI,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emprendimientos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equipo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técnico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de ALIADOS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han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sido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un factor clave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proyecto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La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acción-investigación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sigue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demostrando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potencial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como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una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herramienta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metodológica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para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fortalecer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análisis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crítico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calidad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trabajo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de la Fundación ALIADOS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como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organización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buSzPts val="1800"/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e18516ccb0_0_477"/>
          <p:cNvSpPr txBox="1">
            <a:spLocks noGrp="1"/>
          </p:cNvSpPr>
          <p:nvPr>
            <p:ph type="title"/>
          </p:nvPr>
        </p:nvSpPr>
        <p:spPr>
          <a:xfrm>
            <a:off x="838200" y="74224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b="1" dirty="0" err="1">
                <a:latin typeface="Montserrat"/>
                <a:ea typeface="Montserrat"/>
                <a:cs typeface="Montserrat"/>
                <a:sym typeface="Montserrat"/>
              </a:rPr>
              <a:t>Hallazgos</a:t>
            </a: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 (7) 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g2e18516ccb0_0_477"/>
          <p:cNvSpPr txBox="1">
            <a:spLocks noGrp="1"/>
          </p:cNvSpPr>
          <p:nvPr>
            <p:ph type="body" idx="1"/>
          </p:nvPr>
        </p:nvSpPr>
        <p:spPr>
          <a:xfrm>
            <a:off x="838200" y="1951749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La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incubación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empresas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rurales require de un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modelo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estructurado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dirty="0" err="1">
                <a:latin typeface="Montserrat"/>
                <a:ea typeface="Montserrat"/>
                <a:cs typeface="Montserrat"/>
                <a:sym typeface="Montserrat"/>
              </a:rPr>
              <a:t>pero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flexible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buSzPts val="1800"/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744728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628BF-7E6F-2F68-C081-9A91CC91C3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6" name="Google Shape;84;p1">
            <a:extLst>
              <a:ext uri="{FF2B5EF4-FFF2-40B4-BE49-F238E27FC236}">
                <a16:creationId xmlns:a16="http://schemas.microsoft.com/office/drawing/2014/main" id="{C509EA8D-B760-EFB0-904A-2BB52B33E93A}"/>
              </a:ext>
            </a:extLst>
          </p:cNvPr>
          <p:cNvSpPr/>
          <p:nvPr/>
        </p:nvSpPr>
        <p:spPr>
          <a:xfrm rot="-5400000" flipH="1">
            <a:off x="3202250" y="-1765300"/>
            <a:ext cx="5811900" cy="11204700"/>
          </a:xfrm>
          <a:prstGeom prst="roundRect">
            <a:avLst>
              <a:gd name="adj" fmla="val 5616"/>
            </a:avLst>
          </a:prstGeom>
          <a:solidFill>
            <a:srgbClr val="F2F2F2"/>
          </a:solidFill>
          <a:ln w="12700" cap="flat" cmpd="sng">
            <a:solidFill>
              <a:srgbClr val="F2F2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85;p1">
            <a:extLst>
              <a:ext uri="{FF2B5EF4-FFF2-40B4-BE49-F238E27FC236}">
                <a16:creationId xmlns:a16="http://schemas.microsoft.com/office/drawing/2014/main" id="{AE1C11A2-B82E-DE6E-E176-FD061541B49F}"/>
              </a:ext>
            </a:extLst>
          </p:cNvPr>
          <p:cNvSpPr/>
          <p:nvPr/>
        </p:nvSpPr>
        <p:spPr>
          <a:xfrm>
            <a:off x="3363041" y="1286211"/>
            <a:ext cx="2651135" cy="818515"/>
          </a:xfrm>
          <a:prstGeom prst="rect">
            <a:avLst/>
          </a:prstGeom>
          <a:solidFill>
            <a:srgbClr val="EB5B2A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7;p1">
            <a:extLst>
              <a:ext uri="{FF2B5EF4-FFF2-40B4-BE49-F238E27FC236}">
                <a16:creationId xmlns:a16="http://schemas.microsoft.com/office/drawing/2014/main" id="{C7C1243A-24FD-26B3-85D1-BFFFA135BDC0}"/>
              </a:ext>
            </a:extLst>
          </p:cNvPr>
          <p:cNvSpPr/>
          <p:nvPr/>
        </p:nvSpPr>
        <p:spPr>
          <a:xfrm flipH="1">
            <a:off x="3564552" y="1489811"/>
            <a:ext cx="2205124" cy="52322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GRANTS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$</a:t>
            </a:r>
            <a:r>
              <a:rPr lang="en-US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r>
              <a:rPr lang="en-US" sz="14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00,000</a:t>
            </a:r>
            <a:endParaRPr sz="1400" b="1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" name="Google Shape;88;p1">
            <a:extLst>
              <a:ext uri="{FF2B5EF4-FFF2-40B4-BE49-F238E27FC236}">
                <a16:creationId xmlns:a16="http://schemas.microsoft.com/office/drawing/2014/main" id="{02AAF3BB-7C33-B2F9-CDD6-BB4B9B341CCD}"/>
              </a:ext>
            </a:extLst>
          </p:cNvPr>
          <p:cNvSpPr/>
          <p:nvPr/>
        </p:nvSpPr>
        <p:spPr>
          <a:xfrm>
            <a:off x="4305300" y="687752"/>
            <a:ext cx="800100" cy="800100"/>
          </a:xfrm>
          <a:prstGeom prst="ellipse">
            <a:avLst/>
          </a:prstGeom>
          <a:solidFill>
            <a:srgbClr val="EB5B2A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Google Shape;89;p1">
            <a:extLst>
              <a:ext uri="{FF2B5EF4-FFF2-40B4-BE49-F238E27FC236}">
                <a16:creationId xmlns:a16="http://schemas.microsoft.com/office/drawing/2014/main" id="{83062CF9-443E-5813-70B9-0C0C5B7953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53856" y="849327"/>
            <a:ext cx="502988" cy="5029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0;p1">
            <a:extLst>
              <a:ext uri="{FF2B5EF4-FFF2-40B4-BE49-F238E27FC236}">
                <a16:creationId xmlns:a16="http://schemas.microsoft.com/office/drawing/2014/main" id="{C655E124-543F-ACDE-ECD6-FC8938AA5387}"/>
              </a:ext>
            </a:extLst>
          </p:cNvPr>
          <p:cNvSpPr/>
          <p:nvPr/>
        </p:nvSpPr>
        <p:spPr>
          <a:xfrm>
            <a:off x="1621413" y="1456855"/>
            <a:ext cx="1511400" cy="556200"/>
          </a:xfrm>
          <a:prstGeom prst="rect">
            <a:avLst/>
          </a:prstGeom>
          <a:gradFill>
            <a:gsLst>
              <a:gs pos="0">
                <a:schemeClr val="lt1"/>
              </a:gs>
              <a:gs pos="79000">
                <a:srgbClr val="F2F2F2"/>
              </a:gs>
              <a:gs pos="100000">
                <a:srgbClr val="F2F2F2"/>
              </a:gs>
            </a:gsLst>
            <a:lin ang="11400000" scaled="0"/>
          </a:gra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114300" dir="1800000" sx="82000" sy="82000" algn="t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91;p1">
            <a:extLst>
              <a:ext uri="{FF2B5EF4-FFF2-40B4-BE49-F238E27FC236}">
                <a16:creationId xmlns:a16="http://schemas.microsoft.com/office/drawing/2014/main" id="{B52A1195-F6E7-E655-5803-462F569753C7}"/>
              </a:ext>
            </a:extLst>
          </p:cNvPr>
          <p:cNvSpPr/>
          <p:nvPr/>
        </p:nvSpPr>
        <p:spPr>
          <a:xfrm>
            <a:off x="1748438" y="1473351"/>
            <a:ext cx="1327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BID</a:t>
            </a:r>
            <a:endParaRPr sz="10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WorldCentric</a:t>
            </a:r>
            <a:endParaRPr sz="10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Cotopaxi</a:t>
            </a:r>
            <a:endParaRPr sz="1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92;p1">
            <a:extLst>
              <a:ext uri="{FF2B5EF4-FFF2-40B4-BE49-F238E27FC236}">
                <a16:creationId xmlns:a16="http://schemas.microsoft.com/office/drawing/2014/main" id="{29AE2B0A-AEEE-0B7B-29D8-883BF2B4FDD5}"/>
              </a:ext>
            </a:extLst>
          </p:cNvPr>
          <p:cNvSpPr/>
          <p:nvPr/>
        </p:nvSpPr>
        <p:spPr>
          <a:xfrm>
            <a:off x="6301274" y="1640561"/>
            <a:ext cx="1511400" cy="260100"/>
          </a:xfrm>
          <a:prstGeom prst="rect">
            <a:avLst/>
          </a:prstGeom>
          <a:gradFill>
            <a:gsLst>
              <a:gs pos="0">
                <a:schemeClr val="lt1"/>
              </a:gs>
              <a:gs pos="79000">
                <a:srgbClr val="F2F2F2"/>
              </a:gs>
              <a:gs pos="100000">
                <a:srgbClr val="F2F2F2"/>
              </a:gs>
            </a:gsLst>
            <a:lin ang="11400000" scaled="0"/>
          </a:gra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114300" dir="1800000" sx="82000" sy="82000" algn="t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93;p1">
            <a:extLst>
              <a:ext uri="{FF2B5EF4-FFF2-40B4-BE49-F238E27FC236}">
                <a16:creationId xmlns:a16="http://schemas.microsoft.com/office/drawing/2014/main" id="{86F998A5-4F0E-C382-1760-27CC88431CD8}"/>
              </a:ext>
            </a:extLst>
          </p:cNvPr>
          <p:cNvSpPr/>
          <p:nvPr/>
        </p:nvSpPr>
        <p:spPr>
          <a:xfrm>
            <a:off x="6393193" y="1693723"/>
            <a:ext cx="13275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CONVERGENCE</a:t>
            </a:r>
            <a:endParaRPr/>
          </a:p>
        </p:txBody>
      </p:sp>
      <p:sp>
        <p:nvSpPr>
          <p:cNvPr id="15" name="Google Shape;94;p1">
            <a:extLst>
              <a:ext uri="{FF2B5EF4-FFF2-40B4-BE49-F238E27FC236}">
                <a16:creationId xmlns:a16="http://schemas.microsoft.com/office/drawing/2014/main" id="{3A1140A6-E6B2-B0CE-C332-CFED333C76F2}"/>
              </a:ext>
            </a:extLst>
          </p:cNvPr>
          <p:cNvSpPr/>
          <p:nvPr/>
        </p:nvSpPr>
        <p:spPr>
          <a:xfrm flipH="1">
            <a:off x="3549857" y="2422094"/>
            <a:ext cx="2287334" cy="688386"/>
          </a:xfrm>
          <a:prstGeom prst="roundRect">
            <a:avLst>
              <a:gd name="adj" fmla="val 50000"/>
            </a:avLst>
          </a:prstGeom>
          <a:solidFill>
            <a:srgbClr val="EB5B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95;p1">
            <a:extLst>
              <a:ext uri="{FF2B5EF4-FFF2-40B4-BE49-F238E27FC236}">
                <a16:creationId xmlns:a16="http://schemas.microsoft.com/office/drawing/2014/main" id="{05420C9B-595D-C3C6-45ED-562B3D01DBEB}"/>
              </a:ext>
            </a:extLst>
          </p:cNvPr>
          <p:cNvSpPr/>
          <p:nvPr/>
        </p:nvSpPr>
        <p:spPr>
          <a:xfrm flipH="1">
            <a:off x="4117679" y="2642968"/>
            <a:ext cx="1673620" cy="33495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Technical</a:t>
            </a:r>
            <a:r>
              <a:rPr lang="en-US" sz="105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Assista</a:t>
            </a:r>
            <a:r>
              <a:rPr lang="en-US" sz="105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</a:t>
            </a:r>
            <a:r>
              <a:rPr lang="en-US" sz="105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ce</a:t>
            </a:r>
            <a:endParaRPr sz="1050" b="1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$ 500,000</a:t>
            </a:r>
            <a:endParaRPr/>
          </a:p>
        </p:txBody>
      </p:sp>
      <p:sp>
        <p:nvSpPr>
          <p:cNvPr id="17" name="Google Shape;96;p1">
            <a:extLst>
              <a:ext uri="{FF2B5EF4-FFF2-40B4-BE49-F238E27FC236}">
                <a16:creationId xmlns:a16="http://schemas.microsoft.com/office/drawing/2014/main" id="{9FEFFDB2-ED53-9DD2-16E1-555ABF134C92}"/>
              </a:ext>
            </a:extLst>
          </p:cNvPr>
          <p:cNvSpPr/>
          <p:nvPr/>
        </p:nvSpPr>
        <p:spPr>
          <a:xfrm>
            <a:off x="699161" y="1352315"/>
            <a:ext cx="258976" cy="5096110"/>
          </a:xfrm>
          <a:prstGeom prst="rect">
            <a:avLst/>
          </a:prstGeom>
          <a:gradFill>
            <a:gsLst>
              <a:gs pos="0">
                <a:schemeClr val="lt1"/>
              </a:gs>
              <a:gs pos="79000">
                <a:srgbClr val="F2F2F2"/>
              </a:gs>
              <a:gs pos="100000">
                <a:srgbClr val="F2F2F2"/>
              </a:gs>
            </a:gsLst>
            <a:lin ang="10800000" scaled="0"/>
          </a:gra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101600" dir="2700000" sx="75000" sy="75000" algn="t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97;p1">
            <a:extLst>
              <a:ext uri="{FF2B5EF4-FFF2-40B4-BE49-F238E27FC236}">
                <a16:creationId xmlns:a16="http://schemas.microsoft.com/office/drawing/2014/main" id="{8E0B773E-1C82-B72C-82A1-40299009CBCD}"/>
              </a:ext>
            </a:extLst>
          </p:cNvPr>
          <p:cNvSpPr/>
          <p:nvPr/>
        </p:nvSpPr>
        <p:spPr>
          <a:xfrm rot="-5400000">
            <a:off x="-1097123" y="3956950"/>
            <a:ext cx="3861736" cy="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3F3F3F"/>
                </a:solidFill>
                <a:latin typeface="Roboto"/>
                <a:ea typeface="Roboto"/>
                <a:cs typeface="Roboto"/>
                <a:sym typeface="Roboto"/>
              </a:rPr>
              <a:t>MEMBER COMPANIES</a:t>
            </a:r>
            <a:endParaRPr sz="1000" b="1" i="0" u="none" strike="noStrike" cap="none">
              <a:solidFill>
                <a:srgbClr val="3F3F3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" name="Google Shape;98;p1">
            <a:extLst>
              <a:ext uri="{FF2B5EF4-FFF2-40B4-BE49-F238E27FC236}">
                <a16:creationId xmlns:a16="http://schemas.microsoft.com/office/drawing/2014/main" id="{2349253F-13D3-F732-B57A-A3970B9F312E}"/>
              </a:ext>
            </a:extLst>
          </p:cNvPr>
          <p:cNvSpPr/>
          <p:nvPr/>
        </p:nvSpPr>
        <p:spPr>
          <a:xfrm>
            <a:off x="1337641" y="3491802"/>
            <a:ext cx="1739775" cy="84201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199" y="10857"/>
                </a:moveTo>
                <a:lnTo>
                  <a:pt x="25" y="0"/>
                </a:lnTo>
                <a:lnTo>
                  <a:pt x="19422" y="0"/>
                </a:lnTo>
                <a:lnTo>
                  <a:pt x="21600" y="10805"/>
                </a:lnTo>
                <a:lnTo>
                  <a:pt x="19461" y="21600"/>
                </a:lnTo>
                <a:lnTo>
                  <a:pt x="0" y="21600"/>
                </a:lnTo>
                <a:lnTo>
                  <a:pt x="2199" y="10857"/>
                </a:lnTo>
                <a:close/>
              </a:path>
            </a:pathLst>
          </a:custGeom>
          <a:solidFill>
            <a:srgbClr val="EB5B2A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99;p1">
            <a:extLst>
              <a:ext uri="{FF2B5EF4-FFF2-40B4-BE49-F238E27FC236}">
                <a16:creationId xmlns:a16="http://schemas.microsoft.com/office/drawing/2014/main" id="{06D05842-17B5-ECED-8AB0-53A00FB4E4FE}"/>
              </a:ext>
            </a:extLst>
          </p:cNvPr>
          <p:cNvSpPr/>
          <p:nvPr/>
        </p:nvSpPr>
        <p:spPr>
          <a:xfrm>
            <a:off x="2984710" y="3491802"/>
            <a:ext cx="1739775" cy="84201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199" y="10857"/>
                </a:moveTo>
                <a:lnTo>
                  <a:pt x="25" y="0"/>
                </a:lnTo>
                <a:lnTo>
                  <a:pt x="19422" y="0"/>
                </a:lnTo>
                <a:lnTo>
                  <a:pt x="21600" y="10805"/>
                </a:lnTo>
                <a:lnTo>
                  <a:pt x="19461" y="21600"/>
                </a:lnTo>
                <a:lnTo>
                  <a:pt x="0" y="21600"/>
                </a:lnTo>
                <a:lnTo>
                  <a:pt x="2199" y="10857"/>
                </a:lnTo>
                <a:close/>
              </a:path>
            </a:pathLst>
          </a:custGeom>
          <a:solidFill>
            <a:srgbClr val="EB5B2A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00;p1">
            <a:extLst>
              <a:ext uri="{FF2B5EF4-FFF2-40B4-BE49-F238E27FC236}">
                <a16:creationId xmlns:a16="http://schemas.microsoft.com/office/drawing/2014/main" id="{A1CD6F3F-6F6D-F440-5699-0AA7BD487C07}"/>
              </a:ext>
            </a:extLst>
          </p:cNvPr>
          <p:cNvSpPr/>
          <p:nvPr/>
        </p:nvSpPr>
        <p:spPr>
          <a:xfrm>
            <a:off x="4678113" y="3491802"/>
            <a:ext cx="1739775" cy="84201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199" y="10857"/>
                </a:moveTo>
                <a:lnTo>
                  <a:pt x="25" y="0"/>
                </a:lnTo>
                <a:lnTo>
                  <a:pt x="19422" y="0"/>
                </a:lnTo>
                <a:lnTo>
                  <a:pt x="21600" y="10805"/>
                </a:lnTo>
                <a:lnTo>
                  <a:pt x="19461" y="21600"/>
                </a:lnTo>
                <a:lnTo>
                  <a:pt x="0" y="21600"/>
                </a:lnTo>
                <a:lnTo>
                  <a:pt x="2199" y="10857"/>
                </a:lnTo>
                <a:close/>
              </a:path>
            </a:pathLst>
          </a:custGeom>
          <a:solidFill>
            <a:srgbClr val="EB5B2A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01;p1">
            <a:extLst>
              <a:ext uri="{FF2B5EF4-FFF2-40B4-BE49-F238E27FC236}">
                <a16:creationId xmlns:a16="http://schemas.microsoft.com/office/drawing/2014/main" id="{14B025DD-1A31-A6F7-95ED-F8AD5B53BA52}"/>
              </a:ext>
            </a:extLst>
          </p:cNvPr>
          <p:cNvSpPr/>
          <p:nvPr/>
        </p:nvSpPr>
        <p:spPr>
          <a:xfrm>
            <a:off x="6371516" y="3487992"/>
            <a:ext cx="1739775" cy="84201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199" y="10857"/>
                </a:moveTo>
                <a:lnTo>
                  <a:pt x="25" y="0"/>
                </a:lnTo>
                <a:lnTo>
                  <a:pt x="19422" y="0"/>
                </a:lnTo>
                <a:lnTo>
                  <a:pt x="21600" y="10805"/>
                </a:lnTo>
                <a:lnTo>
                  <a:pt x="19461" y="21600"/>
                </a:lnTo>
                <a:lnTo>
                  <a:pt x="0" y="21600"/>
                </a:lnTo>
                <a:lnTo>
                  <a:pt x="2199" y="10857"/>
                </a:lnTo>
                <a:close/>
              </a:path>
            </a:pathLst>
          </a:custGeom>
          <a:solidFill>
            <a:srgbClr val="EB5B2A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02;p1">
            <a:extLst>
              <a:ext uri="{FF2B5EF4-FFF2-40B4-BE49-F238E27FC236}">
                <a16:creationId xmlns:a16="http://schemas.microsoft.com/office/drawing/2014/main" id="{8A01DC65-0974-EB04-E6DB-23743FF1F831}"/>
              </a:ext>
            </a:extLst>
          </p:cNvPr>
          <p:cNvSpPr/>
          <p:nvPr/>
        </p:nvSpPr>
        <p:spPr>
          <a:xfrm flipH="1">
            <a:off x="1533711" y="4015025"/>
            <a:ext cx="1271923" cy="16158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Proof of concept</a:t>
            </a:r>
            <a:endParaRPr/>
          </a:p>
        </p:txBody>
      </p:sp>
      <p:sp>
        <p:nvSpPr>
          <p:cNvPr id="24" name="Google Shape;103;p1">
            <a:extLst>
              <a:ext uri="{FF2B5EF4-FFF2-40B4-BE49-F238E27FC236}">
                <a16:creationId xmlns:a16="http://schemas.microsoft.com/office/drawing/2014/main" id="{5DB66E09-A903-2939-0191-83BE2C845F2E}"/>
              </a:ext>
            </a:extLst>
          </p:cNvPr>
          <p:cNvSpPr/>
          <p:nvPr/>
        </p:nvSpPr>
        <p:spPr>
          <a:xfrm flipH="1">
            <a:off x="3218278" y="4024386"/>
            <a:ext cx="1271923" cy="16158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Pilot</a:t>
            </a:r>
            <a:endParaRPr/>
          </a:p>
        </p:txBody>
      </p:sp>
      <p:sp>
        <p:nvSpPr>
          <p:cNvPr id="25" name="Google Shape;104;p1">
            <a:extLst>
              <a:ext uri="{FF2B5EF4-FFF2-40B4-BE49-F238E27FC236}">
                <a16:creationId xmlns:a16="http://schemas.microsoft.com/office/drawing/2014/main" id="{D0035C00-FD3C-B931-6CBF-AC60C8FE7CB2}"/>
              </a:ext>
            </a:extLst>
          </p:cNvPr>
          <p:cNvSpPr/>
          <p:nvPr/>
        </p:nvSpPr>
        <p:spPr>
          <a:xfrm flipH="1">
            <a:off x="4872654" y="4015025"/>
            <a:ext cx="1271923" cy="16158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Production</a:t>
            </a:r>
            <a:endParaRPr/>
          </a:p>
        </p:txBody>
      </p:sp>
      <p:sp>
        <p:nvSpPr>
          <p:cNvPr id="26" name="Google Shape;105;p1">
            <a:extLst>
              <a:ext uri="{FF2B5EF4-FFF2-40B4-BE49-F238E27FC236}">
                <a16:creationId xmlns:a16="http://schemas.microsoft.com/office/drawing/2014/main" id="{F5E77A31-3FB4-CFE9-2316-18E46D79161E}"/>
              </a:ext>
            </a:extLst>
          </p:cNvPr>
          <p:cNvSpPr/>
          <p:nvPr/>
        </p:nvSpPr>
        <p:spPr>
          <a:xfrm flipH="1">
            <a:off x="6612654" y="4007154"/>
            <a:ext cx="1271923" cy="16158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Acceleration</a:t>
            </a:r>
            <a:endParaRPr/>
          </a:p>
        </p:txBody>
      </p:sp>
      <p:sp>
        <p:nvSpPr>
          <p:cNvPr id="27" name="Google Shape;106;p1">
            <a:extLst>
              <a:ext uri="{FF2B5EF4-FFF2-40B4-BE49-F238E27FC236}">
                <a16:creationId xmlns:a16="http://schemas.microsoft.com/office/drawing/2014/main" id="{497AB015-0FE5-FD47-A54B-87C6C3BF25FE}"/>
              </a:ext>
            </a:extLst>
          </p:cNvPr>
          <p:cNvSpPr/>
          <p:nvPr/>
        </p:nvSpPr>
        <p:spPr>
          <a:xfrm>
            <a:off x="1219064" y="4644034"/>
            <a:ext cx="2143977" cy="884981"/>
          </a:xfrm>
          <a:prstGeom prst="roundRect">
            <a:avLst>
              <a:gd name="adj" fmla="val 16667"/>
            </a:avLst>
          </a:prstGeom>
          <a:solidFill>
            <a:srgbClr val="DBDB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07;p1">
            <a:extLst>
              <a:ext uri="{FF2B5EF4-FFF2-40B4-BE49-F238E27FC236}">
                <a16:creationId xmlns:a16="http://schemas.microsoft.com/office/drawing/2014/main" id="{777D1066-AD2B-BA40-D838-E47B6D65CF1A}"/>
              </a:ext>
            </a:extLst>
          </p:cNvPr>
          <p:cNvSpPr/>
          <p:nvPr/>
        </p:nvSpPr>
        <p:spPr>
          <a:xfrm>
            <a:off x="1326338" y="4720322"/>
            <a:ext cx="2144100" cy="885000"/>
          </a:xfrm>
          <a:prstGeom prst="roundRect">
            <a:avLst>
              <a:gd name="adj" fmla="val 16667"/>
            </a:avLst>
          </a:prstGeom>
          <a:solidFill>
            <a:srgbClr val="EB5B2A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13500000" algn="br" rotWithShape="0">
              <a:srgbClr val="000000">
                <a:alpha val="15686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108;p1">
            <a:extLst>
              <a:ext uri="{FF2B5EF4-FFF2-40B4-BE49-F238E27FC236}">
                <a16:creationId xmlns:a16="http://schemas.microsoft.com/office/drawing/2014/main" id="{1D7B9DE2-FB54-3747-C55E-EA32B1B586C7}"/>
              </a:ext>
            </a:extLst>
          </p:cNvPr>
          <p:cNvSpPr/>
          <p:nvPr/>
        </p:nvSpPr>
        <p:spPr>
          <a:xfrm>
            <a:off x="2130872" y="4859648"/>
            <a:ext cx="1005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Refundable grants: Direct investment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$200,000</a:t>
            </a:r>
            <a:endParaRPr/>
          </a:p>
        </p:txBody>
      </p:sp>
      <p:sp>
        <p:nvSpPr>
          <p:cNvPr id="30" name="Google Shape;109;p1">
            <a:extLst>
              <a:ext uri="{FF2B5EF4-FFF2-40B4-BE49-F238E27FC236}">
                <a16:creationId xmlns:a16="http://schemas.microsoft.com/office/drawing/2014/main" id="{0AD0D852-17F5-848D-61BD-0F28F075A66D}"/>
              </a:ext>
            </a:extLst>
          </p:cNvPr>
          <p:cNvSpPr/>
          <p:nvPr/>
        </p:nvSpPr>
        <p:spPr>
          <a:xfrm>
            <a:off x="3623968" y="4644034"/>
            <a:ext cx="2143977" cy="884981"/>
          </a:xfrm>
          <a:prstGeom prst="roundRect">
            <a:avLst>
              <a:gd name="adj" fmla="val 16667"/>
            </a:avLst>
          </a:prstGeom>
          <a:solidFill>
            <a:srgbClr val="DBDB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110;p1">
            <a:extLst>
              <a:ext uri="{FF2B5EF4-FFF2-40B4-BE49-F238E27FC236}">
                <a16:creationId xmlns:a16="http://schemas.microsoft.com/office/drawing/2014/main" id="{3DF6B860-FAE0-6F90-AAC5-C1F7BB852721}"/>
              </a:ext>
            </a:extLst>
          </p:cNvPr>
          <p:cNvSpPr/>
          <p:nvPr/>
        </p:nvSpPr>
        <p:spPr>
          <a:xfrm>
            <a:off x="3710029" y="4713884"/>
            <a:ext cx="2143977" cy="884981"/>
          </a:xfrm>
          <a:prstGeom prst="roundRect">
            <a:avLst>
              <a:gd name="adj" fmla="val 16667"/>
            </a:avLst>
          </a:prstGeom>
          <a:solidFill>
            <a:srgbClr val="EB5B2A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13500000" algn="br" rotWithShape="0">
              <a:srgbClr val="000000">
                <a:alpha val="15686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111;p1">
            <a:extLst>
              <a:ext uri="{FF2B5EF4-FFF2-40B4-BE49-F238E27FC236}">
                <a16:creationId xmlns:a16="http://schemas.microsoft.com/office/drawing/2014/main" id="{074AAC94-6B98-EE1E-6B7F-6B5B6BD8E030}"/>
              </a:ext>
            </a:extLst>
          </p:cNvPr>
          <p:cNvSpPr/>
          <p:nvPr/>
        </p:nvSpPr>
        <p:spPr>
          <a:xfrm>
            <a:off x="6028872" y="4638483"/>
            <a:ext cx="2143977" cy="884981"/>
          </a:xfrm>
          <a:prstGeom prst="roundRect">
            <a:avLst>
              <a:gd name="adj" fmla="val 16667"/>
            </a:avLst>
          </a:prstGeom>
          <a:solidFill>
            <a:srgbClr val="DBDB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112;p1">
            <a:extLst>
              <a:ext uri="{FF2B5EF4-FFF2-40B4-BE49-F238E27FC236}">
                <a16:creationId xmlns:a16="http://schemas.microsoft.com/office/drawing/2014/main" id="{0C86A6E8-AC1D-7037-B976-3E70BBD241A2}"/>
              </a:ext>
            </a:extLst>
          </p:cNvPr>
          <p:cNvSpPr/>
          <p:nvPr/>
        </p:nvSpPr>
        <p:spPr>
          <a:xfrm>
            <a:off x="6114933" y="4708333"/>
            <a:ext cx="2143977" cy="884981"/>
          </a:xfrm>
          <a:prstGeom prst="roundRect">
            <a:avLst>
              <a:gd name="adj" fmla="val 16667"/>
            </a:avLst>
          </a:prstGeom>
          <a:solidFill>
            <a:srgbClr val="EB5B2A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13500000" algn="br" rotWithShape="0">
              <a:srgbClr val="000000">
                <a:alpha val="15686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113;p1">
            <a:extLst>
              <a:ext uri="{FF2B5EF4-FFF2-40B4-BE49-F238E27FC236}">
                <a16:creationId xmlns:a16="http://schemas.microsoft.com/office/drawing/2014/main" id="{BEEE08D4-7FF8-FE9D-8377-1F5EB9E4161C}"/>
              </a:ext>
            </a:extLst>
          </p:cNvPr>
          <p:cNvSpPr/>
          <p:nvPr/>
        </p:nvSpPr>
        <p:spPr>
          <a:xfrm>
            <a:off x="4515515" y="4901568"/>
            <a:ext cx="1189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Revol</a:t>
            </a:r>
            <a:r>
              <a:rPr lang="en-US" sz="11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ving working</a:t>
            </a:r>
            <a:endParaRPr sz="1100" b="1" i="0" u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-US" sz="1100" b="1" u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apital fund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$ 200.000</a:t>
            </a:r>
            <a:endParaRPr/>
          </a:p>
        </p:txBody>
      </p:sp>
      <p:sp>
        <p:nvSpPr>
          <p:cNvPr id="35" name="Google Shape;114;p1">
            <a:extLst>
              <a:ext uri="{FF2B5EF4-FFF2-40B4-BE49-F238E27FC236}">
                <a16:creationId xmlns:a16="http://schemas.microsoft.com/office/drawing/2014/main" id="{5317E550-5711-6CF1-E545-30191039F6A9}"/>
              </a:ext>
            </a:extLst>
          </p:cNvPr>
          <p:cNvSpPr/>
          <p:nvPr/>
        </p:nvSpPr>
        <p:spPr>
          <a:xfrm>
            <a:off x="6987400" y="4868260"/>
            <a:ext cx="106636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Indirect investment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$</a:t>
            </a:r>
            <a:r>
              <a:rPr lang="en-US" sz="11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r>
              <a:rPr lang="en-US" sz="1100" b="1" i="0" u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00,000</a:t>
            </a:r>
            <a:endParaRPr/>
          </a:p>
        </p:txBody>
      </p:sp>
      <p:sp>
        <p:nvSpPr>
          <p:cNvPr id="36" name="Google Shape;115;p1">
            <a:extLst>
              <a:ext uri="{FF2B5EF4-FFF2-40B4-BE49-F238E27FC236}">
                <a16:creationId xmlns:a16="http://schemas.microsoft.com/office/drawing/2014/main" id="{E96BFBC3-6480-F7ED-EA4C-F38976FE712E}"/>
              </a:ext>
            </a:extLst>
          </p:cNvPr>
          <p:cNvSpPr/>
          <p:nvPr/>
        </p:nvSpPr>
        <p:spPr>
          <a:xfrm>
            <a:off x="3449102" y="5947622"/>
            <a:ext cx="2738817" cy="705484"/>
          </a:xfrm>
          <a:prstGeom prst="rect">
            <a:avLst/>
          </a:prstGeom>
          <a:solidFill>
            <a:srgbClr val="EB5B2A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116;p1">
            <a:extLst>
              <a:ext uri="{FF2B5EF4-FFF2-40B4-BE49-F238E27FC236}">
                <a16:creationId xmlns:a16="http://schemas.microsoft.com/office/drawing/2014/main" id="{928A88EC-5177-25F3-8876-C15998B381D3}"/>
              </a:ext>
            </a:extLst>
          </p:cNvPr>
          <p:cNvSpPr/>
          <p:nvPr/>
        </p:nvSpPr>
        <p:spPr>
          <a:xfrm flipH="1">
            <a:off x="3549857" y="6087516"/>
            <a:ext cx="2464320" cy="46166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PRIVATE CAPITAL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$</a:t>
            </a:r>
            <a:r>
              <a:rPr lang="en-US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r>
              <a:rPr lang="en-US" sz="14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00,000</a:t>
            </a:r>
            <a:endParaRPr sz="14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8" name="Google Shape;117;p1">
            <a:extLst>
              <a:ext uri="{FF2B5EF4-FFF2-40B4-BE49-F238E27FC236}">
                <a16:creationId xmlns:a16="http://schemas.microsoft.com/office/drawing/2014/main" id="{218C9539-CEF4-C6E5-4E78-CB4D1C78204A}"/>
              </a:ext>
            </a:extLst>
          </p:cNvPr>
          <p:cNvGrpSpPr/>
          <p:nvPr/>
        </p:nvGrpSpPr>
        <p:grpSpPr>
          <a:xfrm>
            <a:off x="8900328" y="3115732"/>
            <a:ext cx="1673712" cy="1574496"/>
            <a:chOff x="1501372" y="2192338"/>
            <a:chExt cx="2468966" cy="2471737"/>
          </a:xfrm>
        </p:grpSpPr>
        <p:sp>
          <p:nvSpPr>
            <p:cNvPr id="39" name="Google Shape;118;p1">
              <a:extLst>
                <a:ext uri="{FF2B5EF4-FFF2-40B4-BE49-F238E27FC236}">
                  <a16:creationId xmlns:a16="http://schemas.microsoft.com/office/drawing/2014/main" id="{6310A083-E92A-4C98-692C-9493679DDF2E}"/>
                </a:ext>
              </a:extLst>
            </p:cNvPr>
            <p:cNvSpPr/>
            <p:nvPr/>
          </p:nvSpPr>
          <p:spPr>
            <a:xfrm>
              <a:off x="2792413" y="3444875"/>
              <a:ext cx="1177925" cy="585788"/>
            </a:xfrm>
            <a:custGeom>
              <a:avLst/>
              <a:gdLst/>
              <a:ahLst/>
              <a:cxnLst/>
              <a:rect l="l" t="t" r="r" b="b"/>
              <a:pathLst>
                <a:path w="821" h="410" extrusionOk="0">
                  <a:moveTo>
                    <a:pt x="8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11" y="410"/>
                    <a:pt x="711" y="410"/>
                    <a:pt x="711" y="410"/>
                  </a:cubicBezTo>
                  <a:cubicBezTo>
                    <a:pt x="779" y="289"/>
                    <a:pt x="819" y="149"/>
                    <a:pt x="821" y="0"/>
                  </a:cubicBezTo>
                </a:path>
              </a:pathLst>
            </a:custGeom>
            <a:solidFill>
              <a:srgbClr val="F7CAA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19;p1">
              <a:extLst>
                <a:ext uri="{FF2B5EF4-FFF2-40B4-BE49-F238E27FC236}">
                  <a16:creationId xmlns:a16="http://schemas.microsoft.com/office/drawing/2014/main" id="{FF732314-6D8C-AD28-061D-482B0A14E4FE}"/>
                </a:ext>
              </a:extLst>
            </p:cNvPr>
            <p:cNvSpPr/>
            <p:nvPr/>
          </p:nvSpPr>
          <p:spPr>
            <a:xfrm>
              <a:off x="2792413" y="2824163"/>
              <a:ext cx="1177925" cy="585788"/>
            </a:xfrm>
            <a:custGeom>
              <a:avLst/>
              <a:gdLst/>
              <a:ahLst/>
              <a:cxnLst/>
              <a:rect l="l" t="t" r="r" b="b"/>
              <a:pathLst>
                <a:path w="821" h="410" extrusionOk="0">
                  <a:moveTo>
                    <a:pt x="711" y="0"/>
                  </a:moveTo>
                  <a:cubicBezTo>
                    <a:pt x="0" y="410"/>
                    <a:pt x="0" y="410"/>
                    <a:pt x="0" y="410"/>
                  </a:cubicBezTo>
                  <a:cubicBezTo>
                    <a:pt x="821" y="410"/>
                    <a:pt x="821" y="410"/>
                    <a:pt x="821" y="410"/>
                  </a:cubicBezTo>
                  <a:cubicBezTo>
                    <a:pt x="819" y="261"/>
                    <a:pt x="779" y="121"/>
                    <a:pt x="711" y="0"/>
                  </a:cubicBezTo>
                </a:path>
              </a:pathLst>
            </a:custGeom>
            <a:solidFill>
              <a:srgbClr val="F4B08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20;p1">
              <a:extLst>
                <a:ext uri="{FF2B5EF4-FFF2-40B4-BE49-F238E27FC236}">
                  <a16:creationId xmlns:a16="http://schemas.microsoft.com/office/drawing/2014/main" id="{A6DC145D-ACBE-5616-1C16-804A4708F37E}"/>
                </a:ext>
              </a:extLst>
            </p:cNvPr>
            <p:cNvSpPr/>
            <p:nvPr/>
          </p:nvSpPr>
          <p:spPr>
            <a:xfrm>
              <a:off x="2746376" y="3492500"/>
              <a:ext cx="588963" cy="1171575"/>
            </a:xfrm>
            <a:custGeom>
              <a:avLst/>
              <a:gdLst/>
              <a:ahLst/>
              <a:cxnLst/>
              <a:rect l="l" t="t" r="r" b="b"/>
              <a:pathLst>
                <a:path w="410" h="820" extrusionOk="0">
                  <a:moveTo>
                    <a:pt x="0" y="0"/>
                  </a:moveTo>
                  <a:cubicBezTo>
                    <a:pt x="0" y="820"/>
                    <a:pt x="0" y="820"/>
                    <a:pt x="0" y="820"/>
                  </a:cubicBezTo>
                  <a:cubicBezTo>
                    <a:pt x="148" y="818"/>
                    <a:pt x="288" y="779"/>
                    <a:pt x="410" y="71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21;p1">
              <a:extLst>
                <a:ext uri="{FF2B5EF4-FFF2-40B4-BE49-F238E27FC236}">
                  <a16:creationId xmlns:a16="http://schemas.microsoft.com/office/drawing/2014/main" id="{8B362BEE-4452-140C-CAAC-88D88473C7CB}"/>
                </a:ext>
              </a:extLst>
            </p:cNvPr>
            <p:cNvSpPr/>
            <p:nvPr/>
          </p:nvSpPr>
          <p:spPr>
            <a:xfrm>
              <a:off x="2746376" y="2192338"/>
              <a:ext cx="588963" cy="1171575"/>
            </a:xfrm>
            <a:custGeom>
              <a:avLst/>
              <a:gdLst/>
              <a:ahLst/>
              <a:cxnLst/>
              <a:rect l="l" t="t" r="r" b="b"/>
              <a:pathLst>
                <a:path w="410" h="820" extrusionOk="0">
                  <a:moveTo>
                    <a:pt x="0" y="0"/>
                  </a:moveTo>
                  <a:cubicBezTo>
                    <a:pt x="0" y="820"/>
                    <a:pt x="0" y="820"/>
                    <a:pt x="0" y="820"/>
                  </a:cubicBezTo>
                  <a:cubicBezTo>
                    <a:pt x="410" y="109"/>
                    <a:pt x="410" y="109"/>
                    <a:pt x="410" y="109"/>
                  </a:cubicBezTo>
                  <a:cubicBezTo>
                    <a:pt x="288" y="41"/>
                    <a:pt x="148" y="2"/>
                    <a:pt x="0" y="0"/>
                  </a:cubicBezTo>
                </a:path>
              </a:pathLst>
            </a:custGeom>
            <a:solidFill>
              <a:srgbClr val="F4B08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22;p1">
              <a:extLst>
                <a:ext uri="{FF2B5EF4-FFF2-40B4-BE49-F238E27FC236}">
                  <a16:creationId xmlns:a16="http://schemas.microsoft.com/office/drawing/2014/main" id="{BBD2C5F2-9528-9CA7-DFF8-6A1844693613}"/>
                </a:ext>
              </a:extLst>
            </p:cNvPr>
            <p:cNvSpPr/>
            <p:nvPr/>
          </p:nvSpPr>
          <p:spPr>
            <a:xfrm>
              <a:off x="2774951" y="3475038"/>
              <a:ext cx="1020763" cy="1016000"/>
            </a:xfrm>
            <a:custGeom>
              <a:avLst/>
              <a:gdLst/>
              <a:ahLst/>
              <a:cxnLst/>
              <a:rect l="l" t="t" r="r" b="b"/>
              <a:pathLst>
                <a:path w="711" h="711" extrusionOk="0">
                  <a:moveTo>
                    <a:pt x="0" y="0"/>
                  </a:moveTo>
                  <a:cubicBezTo>
                    <a:pt x="411" y="711"/>
                    <a:pt x="411" y="711"/>
                    <a:pt x="411" y="711"/>
                  </a:cubicBezTo>
                  <a:cubicBezTo>
                    <a:pt x="534" y="637"/>
                    <a:pt x="637" y="533"/>
                    <a:pt x="711" y="41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B08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23;p1">
              <a:extLst>
                <a:ext uri="{FF2B5EF4-FFF2-40B4-BE49-F238E27FC236}">
                  <a16:creationId xmlns:a16="http://schemas.microsoft.com/office/drawing/2014/main" id="{FE652FE0-4CD5-595D-8FF6-9992042C0643}"/>
                </a:ext>
              </a:extLst>
            </p:cNvPr>
            <p:cNvSpPr/>
            <p:nvPr/>
          </p:nvSpPr>
          <p:spPr>
            <a:xfrm>
              <a:off x="2774951" y="2365375"/>
              <a:ext cx="1020763" cy="1014413"/>
            </a:xfrm>
            <a:custGeom>
              <a:avLst/>
              <a:gdLst/>
              <a:ahLst/>
              <a:cxnLst/>
              <a:rect l="l" t="t" r="r" b="b"/>
              <a:pathLst>
                <a:path w="711" h="711" extrusionOk="0">
                  <a:moveTo>
                    <a:pt x="411" y="0"/>
                  </a:moveTo>
                  <a:cubicBezTo>
                    <a:pt x="0" y="711"/>
                    <a:pt x="0" y="711"/>
                    <a:pt x="0" y="711"/>
                  </a:cubicBezTo>
                  <a:cubicBezTo>
                    <a:pt x="711" y="301"/>
                    <a:pt x="711" y="301"/>
                    <a:pt x="711" y="301"/>
                  </a:cubicBezTo>
                  <a:cubicBezTo>
                    <a:pt x="637" y="178"/>
                    <a:pt x="534" y="74"/>
                    <a:pt x="41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24;p1">
              <a:extLst>
                <a:ext uri="{FF2B5EF4-FFF2-40B4-BE49-F238E27FC236}">
                  <a16:creationId xmlns:a16="http://schemas.microsoft.com/office/drawing/2014/main" id="{91E78978-05F7-33E0-E1C0-7B8E3A817510}"/>
                </a:ext>
              </a:extLst>
            </p:cNvPr>
            <p:cNvSpPr/>
            <p:nvPr/>
          </p:nvSpPr>
          <p:spPr>
            <a:xfrm>
              <a:off x="1501372" y="2192529"/>
              <a:ext cx="1220153" cy="2471128"/>
            </a:xfrm>
            <a:custGeom>
              <a:avLst/>
              <a:gdLst/>
              <a:ahLst/>
              <a:cxnLst/>
              <a:rect l="l" t="t" r="r" b="b"/>
              <a:pathLst>
                <a:path w="854" h="1730" extrusionOk="0">
                  <a:moveTo>
                    <a:pt x="854" y="865"/>
                  </a:moveTo>
                  <a:cubicBezTo>
                    <a:pt x="854" y="0"/>
                    <a:pt x="854" y="0"/>
                    <a:pt x="854" y="0"/>
                  </a:cubicBezTo>
                  <a:cubicBezTo>
                    <a:pt x="381" y="6"/>
                    <a:pt x="0" y="391"/>
                    <a:pt x="0" y="865"/>
                  </a:cubicBezTo>
                  <a:cubicBezTo>
                    <a:pt x="0" y="1339"/>
                    <a:pt x="381" y="1724"/>
                    <a:pt x="854" y="1730"/>
                  </a:cubicBezTo>
                  <a:lnTo>
                    <a:pt x="854" y="865"/>
                  </a:lnTo>
                  <a:close/>
                </a:path>
              </a:pathLst>
            </a:custGeom>
            <a:solidFill>
              <a:srgbClr val="EB5B2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25;p1">
              <a:extLst>
                <a:ext uri="{FF2B5EF4-FFF2-40B4-BE49-F238E27FC236}">
                  <a16:creationId xmlns:a16="http://schemas.microsoft.com/office/drawing/2014/main" id="{31121596-C1B3-2666-BF7E-0DB16DAAA492}"/>
                </a:ext>
              </a:extLst>
            </p:cNvPr>
            <p:cNvSpPr/>
            <p:nvPr/>
          </p:nvSpPr>
          <p:spPr>
            <a:xfrm>
              <a:off x="1577054" y="2270636"/>
              <a:ext cx="2301300" cy="2303100"/>
            </a:xfrm>
            <a:prstGeom prst="ellipse">
              <a:avLst/>
            </a:prstGeom>
            <a:gradFill>
              <a:gsLst>
                <a:gs pos="0">
                  <a:srgbClr val="FEFFFF"/>
                </a:gs>
                <a:gs pos="100000">
                  <a:srgbClr val="D8D9D9"/>
                </a:gs>
              </a:gsLst>
              <a:lin ang="2700000" scaled="0"/>
            </a:gradFill>
            <a:ln>
              <a:noFill/>
            </a:ln>
            <a:effectLst>
              <a:outerShdw blurRad="381000" dist="177800" dir="2700000" algn="tl" rotWithShape="0">
                <a:srgbClr val="000000">
                  <a:alpha val="69803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" name="Google Shape;126;p1">
            <a:extLst>
              <a:ext uri="{FF2B5EF4-FFF2-40B4-BE49-F238E27FC236}">
                <a16:creationId xmlns:a16="http://schemas.microsoft.com/office/drawing/2014/main" id="{2ECAE5FD-785C-6792-BF61-DE2B8ABE18A1}"/>
              </a:ext>
            </a:extLst>
          </p:cNvPr>
          <p:cNvSpPr/>
          <p:nvPr/>
        </p:nvSpPr>
        <p:spPr>
          <a:xfrm>
            <a:off x="8994325" y="3568350"/>
            <a:ext cx="15114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500"/>
              <a:buFont typeface="Montserrat"/>
              <a:buNone/>
            </a:pPr>
            <a:r>
              <a:rPr lang="en-US" sz="1200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Communities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127;p1">
            <a:extLst>
              <a:ext uri="{FF2B5EF4-FFF2-40B4-BE49-F238E27FC236}">
                <a16:creationId xmlns:a16="http://schemas.microsoft.com/office/drawing/2014/main" id="{88C70846-DFF5-B28E-CAEE-9C1222314BCC}"/>
              </a:ext>
            </a:extLst>
          </p:cNvPr>
          <p:cNvSpPr/>
          <p:nvPr/>
        </p:nvSpPr>
        <p:spPr>
          <a:xfrm>
            <a:off x="8841914" y="3358249"/>
            <a:ext cx="18147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Montserrat"/>
              <a:buNone/>
            </a:pPr>
            <a:r>
              <a:rPr lang="en-US" sz="1300" b="0" i="0" u="none" strike="noStrike" cap="none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Amazonian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128;p1">
            <a:extLst>
              <a:ext uri="{FF2B5EF4-FFF2-40B4-BE49-F238E27FC236}">
                <a16:creationId xmlns:a16="http://schemas.microsoft.com/office/drawing/2014/main" id="{A886C3AB-6F18-B3D9-C8D5-A55A5C11F19A}"/>
              </a:ext>
            </a:extLst>
          </p:cNvPr>
          <p:cNvSpPr/>
          <p:nvPr/>
        </p:nvSpPr>
        <p:spPr>
          <a:xfrm>
            <a:off x="6563350" y="6022525"/>
            <a:ext cx="1521600" cy="556200"/>
          </a:xfrm>
          <a:prstGeom prst="rect">
            <a:avLst/>
          </a:prstGeom>
          <a:gradFill>
            <a:gsLst>
              <a:gs pos="0">
                <a:schemeClr val="lt1"/>
              </a:gs>
              <a:gs pos="79000">
                <a:srgbClr val="F2F2F2"/>
              </a:gs>
              <a:gs pos="100000">
                <a:srgbClr val="F2F2F2"/>
              </a:gs>
            </a:gsLst>
            <a:lin ang="11400000" scaled="0"/>
          </a:gra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114300" dir="1800000" sx="82000" sy="82000" algn="t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129;p1">
            <a:extLst>
              <a:ext uri="{FF2B5EF4-FFF2-40B4-BE49-F238E27FC236}">
                <a16:creationId xmlns:a16="http://schemas.microsoft.com/office/drawing/2014/main" id="{9FD36BD0-BE28-05DB-E53D-29146BF8822B}"/>
              </a:ext>
            </a:extLst>
          </p:cNvPr>
          <p:cNvSpPr/>
          <p:nvPr/>
        </p:nvSpPr>
        <p:spPr>
          <a:xfrm>
            <a:off x="6796525" y="6022524"/>
            <a:ext cx="10932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u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Kiwa, </a:t>
            </a:r>
            <a:r>
              <a:rPr lang="en-US" sz="1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Amazonia</a:t>
            </a:r>
            <a:r>
              <a:rPr lang="en-US" sz="1000" b="0" u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Impact Ven</a:t>
            </a:r>
            <a:r>
              <a:rPr lang="en-US" sz="1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tures, Beneficial Returns</a:t>
            </a:r>
            <a:endParaRPr sz="1000" b="0" u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" name="Google Shape;130;p1">
            <a:extLst>
              <a:ext uri="{FF2B5EF4-FFF2-40B4-BE49-F238E27FC236}">
                <a16:creationId xmlns:a16="http://schemas.microsoft.com/office/drawing/2014/main" id="{8C2D8746-EA0F-21DB-EC02-93CB713647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6657" y="1223585"/>
            <a:ext cx="508635" cy="918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131;p1">
            <a:extLst>
              <a:ext uri="{FF2B5EF4-FFF2-40B4-BE49-F238E27FC236}">
                <a16:creationId xmlns:a16="http://schemas.microsoft.com/office/drawing/2014/main" id="{2F792DF2-FA9A-26E2-AC21-EB08BD3A21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2108" y="1223583"/>
            <a:ext cx="508635" cy="918434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132;p1">
            <a:extLst>
              <a:ext uri="{FF2B5EF4-FFF2-40B4-BE49-F238E27FC236}">
                <a16:creationId xmlns:a16="http://schemas.microsoft.com/office/drawing/2014/main" id="{2E79224C-8060-E6CE-9C6A-5A060E5B4279}"/>
              </a:ext>
            </a:extLst>
          </p:cNvPr>
          <p:cNvSpPr/>
          <p:nvPr/>
        </p:nvSpPr>
        <p:spPr>
          <a:xfrm>
            <a:off x="3831728" y="2592948"/>
            <a:ext cx="367847" cy="366258"/>
          </a:xfrm>
          <a:custGeom>
            <a:avLst/>
            <a:gdLst/>
            <a:ahLst/>
            <a:cxnLst/>
            <a:rect l="l" t="t" r="r" b="b"/>
            <a:pathLst>
              <a:path w="256" h="256" extrusionOk="0">
                <a:moveTo>
                  <a:pt x="231" y="216"/>
                </a:moveTo>
                <a:cubicBezTo>
                  <a:pt x="234" y="213"/>
                  <a:pt x="236" y="208"/>
                  <a:pt x="236" y="202"/>
                </a:cubicBezTo>
                <a:cubicBezTo>
                  <a:pt x="236" y="190"/>
                  <a:pt x="227" y="180"/>
                  <a:pt x="214" y="180"/>
                </a:cubicBezTo>
                <a:cubicBezTo>
                  <a:pt x="202" y="180"/>
                  <a:pt x="192" y="190"/>
                  <a:pt x="192" y="202"/>
                </a:cubicBezTo>
                <a:cubicBezTo>
                  <a:pt x="192" y="208"/>
                  <a:pt x="194" y="213"/>
                  <a:pt x="197" y="216"/>
                </a:cubicBezTo>
                <a:cubicBezTo>
                  <a:pt x="190" y="217"/>
                  <a:pt x="184" y="220"/>
                  <a:pt x="179" y="225"/>
                </a:cubicBezTo>
                <a:cubicBezTo>
                  <a:pt x="175" y="212"/>
                  <a:pt x="164" y="204"/>
                  <a:pt x="149" y="204"/>
                </a:cubicBezTo>
                <a:cubicBezTo>
                  <a:pt x="147" y="204"/>
                  <a:pt x="147" y="204"/>
                  <a:pt x="147" y="204"/>
                </a:cubicBezTo>
                <a:cubicBezTo>
                  <a:pt x="152" y="199"/>
                  <a:pt x="156" y="192"/>
                  <a:pt x="156" y="184"/>
                </a:cubicBezTo>
                <a:cubicBezTo>
                  <a:pt x="156" y="169"/>
                  <a:pt x="143" y="156"/>
                  <a:pt x="128" y="156"/>
                </a:cubicBezTo>
                <a:cubicBezTo>
                  <a:pt x="112" y="156"/>
                  <a:pt x="100" y="169"/>
                  <a:pt x="100" y="184"/>
                </a:cubicBezTo>
                <a:cubicBezTo>
                  <a:pt x="100" y="192"/>
                  <a:pt x="103" y="199"/>
                  <a:pt x="108" y="204"/>
                </a:cubicBezTo>
                <a:cubicBezTo>
                  <a:pt x="106" y="204"/>
                  <a:pt x="106" y="204"/>
                  <a:pt x="106" y="204"/>
                </a:cubicBezTo>
                <a:cubicBezTo>
                  <a:pt x="91" y="204"/>
                  <a:pt x="80" y="212"/>
                  <a:pt x="76" y="224"/>
                </a:cubicBezTo>
                <a:cubicBezTo>
                  <a:pt x="72" y="220"/>
                  <a:pt x="65" y="217"/>
                  <a:pt x="58" y="216"/>
                </a:cubicBezTo>
                <a:cubicBezTo>
                  <a:pt x="61" y="213"/>
                  <a:pt x="63" y="208"/>
                  <a:pt x="63" y="202"/>
                </a:cubicBezTo>
                <a:cubicBezTo>
                  <a:pt x="63" y="190"/>
                  <a:pt x="53" y="180"/>
                  <a:pt x="41" y="180"/>
                </a:cubicBezTo>
                <a:cubicBezTo>
                  <a:pt x="29" y="180"/>
                  <a:pt x="19" y="190"/>
                  <a:pt x="19" y="202"/>
                </a:cubicBezTo>
                <a:cubicBezTo>
                  <a:pt x="19" y="208"/>
                  <a:pt x="21" y="213"/>
                  <a:pt x="24" y="216"/>
                </a:cubicBezTo>
                <a:cubicBezTo>
                  <a:pt x="9" y="217"/>
                  <a:pt x="0" y="227"/>
                  <a:pt x="0" y="243"/>
                </a:cubicBezTo>
                <a:cubicBezTo>
                  <a:pt x="0" y="256"/>
                  <a:pt x="0" y="256"/>
                  <a:pt x="0" y="256"/>
                </a:cubicBezTo>
                <a:cubicBezTo>
                  <a:pt x="8" y="256"/>
                  <a:pt x="8" y="256"/>
                  <a:pt x="8" y="256"/>
                </a:cubicBezTo>
                <a:cubicBezTo>
                  <a:pt x="8" y="243"/>
                  <a:pt x="8" y="243"/>
                  <a:pt x="8" y="243"/>
                </a:cubicBezTo>
                <a:cubicBezTo>
                  <a:pt x="8" y="236"/>
                  <a:pt x="10" y="224"/>
                  <a:pt x="25" y="224"/>
                </a:cubicBezTo>
                <a:cubicBezTo>
                  <a:pt x="57" y="224"/>
                  <a:pt x="57" y="224"/>
                  <a:pt x="57" y="224"/>
                </a:cubicBezTo>
                <a:cubicBezTo>
                  <a:pt x="71" y="224"/>
                  <a:pt x="74" y="234"/>
                  <a:pt x="74" y="243"/>
                </a:cubicBezTo>
                <a:cubicBezTo>
                  <a:pt x="74" y="256"/>
                  <a:pt x="74" y="256"/>
                  <a:pt x="74" y="256"/>
                </a:cubicBezTo>
                <a:cubicBezTo>
                  <a:pt x="82" y="256"/>
                  <a:pt x="82" y="256"/>
                  <a:pt x="82" y="256"/>
                </a:cubicBezTo>
                <a:cubicBezTo>
                  <a:pt x="82" y="238"/>
                  <a:pt x="82" y="238"/>
                  <a:pt x="82" y="238"/>
                </a:cubicBezTo>
                <a:cubicBezTo>
                  <a:pt x="82" y="222"/>
                  <a:pt x="90" y="212"/>
                  <a:pt x="106" y="212"/>
                </a:cubicBezTo>
                <a:cubicBezTo>
                  <a:pt x="149" y="212"/>
                  <a:pt x="149" y="212"/>
                  <a:pt x="149" y="212"/>
                </a:cubicBezTo>
                <a:cubicBezTo>
                  <a:pt x="165" y="212"/>
                  <a:pt x="174" y="222"/>
                  <a:pt x="174" y="238"/>
                </a:cubicBezTo>
                <a:cubicBezTo>
                  <a:pt x="174" y="256"/>
                  <a:pt x="174" y="256"/>
                  <a:pt x="174" y="256"/>
                </a:cubicBezTo>
                <a:cubicBezTo>
                  <a:pt x="182" y="256"/>
                  <a:pt x="182" y="256"/>
                  <a:pt x="182" y="256"/>
                </a:cubicBezTo>
                <a:cubicBezTo>
                  <a:pt x="182" y="243"/>
                  <a:pt x="182" y="243"/>
                  <a:pt x="182" y="243"/>
                </a:cubicBezTo>
                <a:cubicBezTo>
                  <a:pt x="182" y="236"/>
                  <a:pt x="184" y="224"/>
                  <a:pt x="199" y="224"/>
                </a:cubicBezTo>
                <a:cubicBezTo>
                  <a:pt x="230" y="224"/>
                  <a:pt x="230" y="224"/>
                  <a:pt x="230" y="224"/>
                </a:cubicBezTo>
                <a:cubicBezTo>
                  <a:pt x="245" y="224"/>
                  <a:pt x="248" y="236"/>
                  <a:pt x="248" y="243"/>
                </a:cubicBezTo>
                <a:cubicBezTo>
                  <a:pt x="248" y="256"/>
                  <a:pt x="248" y="256"/>
                  <a:pt x="248" y="256"/>
                </a:cubicBezTo>
                <a:cubicBezTo>
                  <a:pt x="256" y="256"/>
                  <a:pt x="256" y="256"/>
                  <a:pt x="256" y="256"/>
                </a:cubicBezTo>
                <a:cubicBezTo>
                  <a:pt x="256" y="243"/>
                  <a:pt x="256" y="243"/>
                  <a:pt x="256" y="243"/>
                </a:cubicBezTo>
                <a:cubicBezTo>
                  <a:pt x="256" y="227"/>
                  <a:pt x="246" y="217"/>
                  <a:pt x="231" y="216"/>
                </a:cubicBezTo>
                <a:close/>
                <a:moveTo>
                  <a:pt x="41" y="216"/>
                </a:moveTo>
                <a:cubicBezTo>
                  <a:pt x="33" y="216"/>
                  <a:pt x="27" y="210"/>
                  <a:pt x="27" y="202"/>
                </a:cubicBezTo>
                <a:cubicBezTo>
                  <a:pt x="27" y="195"/>
                  <a:pt x="33" y="188"/>
                  <a:pt x="41" y="188"/>
                </a:cubicBezTo>
                <a:cubicBezTo>
                  <a:pt x="48" y="188"/>
                  <a:pt x="55" y="195"/>
                  <a:pt x="55" y="202"/>
                </a:cubicBezTo>
                <a:cubicBezTo>
                  <a:pt x="55" y="210"/>
                  <a:pt x="48" y="216"/>
                  <a:pt x="41" y="216"/>
                </a:cubicBezTo>
                <a:close/>
                <a:moveTo>
                  <a:pt x="128" y="204"/>
                </a:moveTo>
                <a:cubicBezTo>
                  <a:pt x="117" y="204"/>
                  <a:pt x="108" y="195"/>
                  <a:pt x="108" y="184"/>
                </a:cubicBezTo>
                <a:cubicBezTo>
                  <a:pt x="108" y="173"/>
                  <a:pt x="117" y="164"/>
                  <a:pt x="128" y="164"/>
                </a:cubicBezTo>
                <a:cubicBezTo>
                  <a:pt x="139" y="164"/>
                  <a:pt x="148" y="173"/>
                  <a:pt x="148" y="184"/>
                </a:cubicBezTo>
                <a:cubicBezTo>
                  <a:pt x="148" y="195"/>
                  <a:pt x="139" y="204"/>
                  <a:pt x="128" y="204"/>
                </a:cubicBezTo>
                <a:close/>
                <a:moveTo>
                  <a:pt x="214" y="216"/>
                </a:moveTo>
                <a:cubicBezTo>
                  <a:pt x="207" y="216"/>
                  <a:pt x="200" y="210"/>
                  <a:pt x="200" y="202"/>
                </a:cubicBezTo>
                <a:cubicBezTo>
                  <a:pt x="200" y="195"/>
                  <a:pt x="207" y="188"/>
                  <a:pt x="214" y="188"/>
                </a:cubicBezTo>
                <a:cubicBezTo>
                  <a:pt x="222" y="188"/>
                  <a:pt x="228" y="195"/>
                  <a:pt x="228" y="202"/>
                </a:cubicBezTo>
                <a:cubicBezTo>
                  <a:pt x="228" y="210"/>
                  <a:pt x="222" y="216"/>
                  <a:pt x="214" y="216"/>
                </a:cubicBezTo>
                <a:close/>
                <a:moveTo>
                  <a:pt x="100" y="236"/>
                </a:moveTo>
                <a:cubicBezTo>
                  <a:pt x="97" y="236"/>
                  <a:pt x="96" y="238"/>
                  <a:pt x="96" y="240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4" y="256"/>
                  <a:pt x="104" y="256"/>
                  <a:pt x="104" y="256"/>
                </a:cubicBezTo>
                <a:cubicBezTo>
                  <a:pt x="104" y="240"/>
                  <a:pt x="104" y="240"/>
                  <a:pt x="104" y="240"/>
                </a:cubicBezTo>
                <a:cubicBezTo>
                  <a:pt x="104" y="238"/>
                  <a:pt x="102" y="236"/>
                  <a:pt x="100" y="236"/>
                </a:cubicBezTo>
                <a:close/>
                <a:moveTo>
                  <a:pt x="156" y="236"/>
                </a:moveTo>
                <a:cubicBezTo>
                  <a:pt x="153" y="236"/>
                  <a:pt x="152" y="238"/>
                  <a:pt x="152" y="240"/>
                </a:cubicBezTo>
                <a:cubicBezTo>
                  <a:pt x="152" y="256"/>
                  <a:pt x="152" y="256"/>
                  <a:pt x="152" y="256"/>
                </a:cubicBezTo>
                <a:cubicBezTo>
                  <a:pt x="160" y="256"/>
                  <a:pt x="160" y="256"/>
                  <a:pt x="160" y="256"/>
                </a:cubicBezTo>
                <a:cubicBezTo>
                  <a:pt x="160" y="240"/>
                  <a:pt x="160" y="240"/>
                  <a:pt x="160" y="240"/>
                </a:cubicBezTo>
                <a:cubicBezTo>
                  <a:pt x="160" y="238"/>
                  <a:pt x="158" y="236"/>
                  <a:pt x="156" y="236"/>
                </a:cubicBezTo>
                <a:close/>
                <a:moveTo>
                  <a:pt x="240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6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17"/>
                  <a:pt x="7" y="124"/>
                  <a:pt x="16" y="124"/>
                </a:cubicBezTo>
                <a:cubicBezTo>
                  <a:pt x="28" y="124"/>
                  <a:pt x="28" y="124"/>
                  <a:pt x="28" y="124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106" y="124"/>
                  <a:pt x="106" y="124"/>
                  <a:pt x="106" y="124"/>
                </a:cubicBezTo>
                <a:cubicBezTo>
                  <a:pt x="128" y="146"/>
                  <a:pt x="128" y="146"/>
                  <a:pt x="128" y="146"/>
                </a:cubicBezTo>
                <a:cubicBezTo>
                  <a:pt x="149" y="124"/>
                  <a:pt x="149" y="124"/>
                  <a:pt x="149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27" y="124"/>
                  <a:pt x="227" y="124"/>
                  <a:pt x="227" y="124"/>
                </a:cubicBezTo>
                <a:cubicBezTo>
                  <a:pt x="240" y="124"/>
                  <a:pt x="240" y="124"/>
                  <a:pt x="240" y="124"/>
                </a:cubicBezTo>
                <a:cubicBezTo>
                  <a:pt x="248" y="124"/>
                  <a:pt x="256" y="117"/>
                  <a:pt x="256" y="108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56" y="8"/>
                  <a:pt x="248" y="0"/>
                  <a:pt x="240" y="0"/>
                </a:cubicBezTo>
                <a:close/>
                <a:moveTo>
                  <a:pt x="248" y="108"/>
                </a:moveTo>
                <a:cubicBezTo>
                  <a:pt x="248" y="113"/>
                  <a:pt x="244" y="116"/>
                  <a:pt x="240" y="116"/>
                </a:cubicBezTo>
                <a:cubicBezTo>
                  <a:pt x="224" y="116"/>
                  <a:pt x="224" y="116"/>
                  <a:pt x="224" y="116"/>
                </a:cubicBezTo>
                <a:cubicBezTo>
                  <a:pt x="206" y="135"/>
                  <a:pt x="206" y="135"/>
                  <a:pt x="206" y="135"/>
                </a:cubicBezTo>
                <a:cubicBezTo>
                  <a:pt x="187" y="116"/>
                  <a:pt x="187" y="116"/>
                  <a:pt x="187" y="116"/>
                </a:cubicBezTo>
                <a:cubicBezTo>
                  <a:pt x="146" y="116"/>
                  <a:pt x="146" y="116"/>
                  <a:pt x="146" y="116"/>
                </a:cubicBezTo>
                <a:cubicBezTo>
                  <a:pt x="128" y="135"/>
                  <a:pt x="128" y="135"/>
                  <a:pt x="128" y="135"/>
                </a:cubicBezTo>
                <a:cubicBezTo>
                  <a:pt x="109" y="116"/>
                  <a:pt x="109" y="116"/>
                  <a:pt x="109" y="116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50" y="135"/>
                  <a:pt x="50" y="135"/>
                  <a:pt x="50" y="135"/>
                </a:cubicBezTo>
                <a:cubicBezTo>
                  <a:pt x="31" y="116"/>
                  <a:pt x="31" y="116"/>
                  <a:pt x="31" y="116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1" y="116"/>
                  <a:pt x="8" y="113"/>
                  <a:pt x="8" y="108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1" y="8"/>
                  <a:pt x="16" y="8"/>
                </a:cubicBezTo>
                <a:cubicBezTo>
                  <a:pt x="240" y="8"/>
                  <a:pt x="240" y="8"/>
                  <a:pt x="240" y="8"/>
                </a:cubicBezTo>
                <a:cubicBezTo>
                  <a:pt x="244" y="8"/>
                  <a:pt x="248" y="12"/>
                  <a:pt x="248" y="16"/>
                </a:cubicBezTo>
                <a:lnTo>
                  <a:pt x="248" y="108"/>
                </a:lnTo>
                <a:close/>
                <a:moveTo>
                  <a:pt x="128" y="88"/>
                </a:moveTo>
                <a:cubicBezTo>
                  <a:pt x="125" y="88"/>
                  <a:pt x="124" y="90"/>
                  <a:pt x="124" y="92"/>
                </a:cubicBezTo>
                <a:cubicBezTo>
                  <a:pt x="124" y="95"/>
                  <a:pt x="125" y="96"/>
                  <a:pt x="128" y="96"/>
                </a:cubicBezTo>
                <a:cubicBezTo>
                  <a:pt x="130" y="96"/>
                  <a:pt x="132" y="95"/>
                  <a:pt x="132" y="92"/>
                </a:cubicBezTo>
                <a:cubicBezTo>
                  <a:pt x="132" y="90"/>
                  <a:pt x="130" y="88"/>
                  <a:pt x="128" y="88"/>
                </a:cubicBezTo>
                <a:close/>
                <a:moveTo>
                  <a:pt x="168" y="88"/>
                </a:moveTo>
                <a:cubicBezTo>
                  <a:pt x="165" y="88"/>
                  <a:pt x="164" y="90"/>
                  <a:pt x="164" y="92"/>
                </a:cubicBezTo>
                <a:cubicBezTo>
                  <a:pt x="164" y="95"/>
                  <a:pt x="165" y="96"/>
                  <a:pt x="168" y="96"/>
                </a:cubicBezTo>
                <a:cubicBezTo>
                  <a:pt x="170" y="96"/>
                  <a:pt x="172" y="95"/>
                  <a:pt x="172" y="92"/>
                </a:cubicBezTo>
                <a:cubicBezTo>
                  <a:pt x="172" y="90"/>
                  <a:pt x="170" y="88"/>
                  <a:pt x="168" y="88"/>
                </a:cubicBezTo>
                <a:close/>
                <a:moveTo>
                  <a:pt x="88" y="88"/>
                </a:moveTo>
                <a:cubicBezTo>
                  <a:pt x="85" y="88"/>
                  <a:pt x="84" y="90"/>
                  <a:pt x="84" y="92"/>
                </a:cubicBezTo>
                <a:cubicBezTo>
                  <a:pt x="84" y="95"/>
                  <a:pt x="85" y="96"/>
                  <a:pt x="88" y="96"/>
                </a:cubicBezTo>
                <a:cubicBezTo>
                  <a:pt x="90" y="96"/>
                  <a:pt x="92" y="95"/>
                  <a:pt x="92" y="92"/>
                </a:cubicBezTo>
                <a:cubicBezTo>
                  <a:pt x="92" y="90"/>
                  <a:pt x="90" y="88"/>
                  <a:pt x="88" y="8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reflection stA="20000" endPos="35000" sy="-100000" algn="bl" rotWithShape="0"/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4" name="Google Shape;133;p1">
            <a:extLst>
              <a:ext uri="{FF2B5EF4-FFF2-40B4-BE49-F238E27FC236}">
                <a16:creationId xmlns:a16="http://schemas.microsoft.com/office/drawing/2014/main" id="{71D30FF5-10EB-D9E6-5F89-3BA462110966}"/>
              </a:ext>
            </a:extLst>
          </p:cNvPr>
          <p:cNvCxnSpPr/>
          <p:nvPr/>
        </p:nvCxnSpPr>
        <p:spPr>
          <a:xfrm>
            <a:off x="1573550" y="4222685"/>
            <a:ext cx="1232084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5" name="Google Shape;134;p1">
            <a:extLst>
              <a:ext uri="{FF2B5EF4-FFF2-40B4-BE49-F238E27FC236}">
                <a16:creationId xmlns:a16="http://schemas.microsoft.com/office/drawing/2014/main" id="{02985D40-7FB8-13B9-639D-632DB74E2497}"/>
              </a:ext>
            </a:extLst>
          </p:cNvPr>
          <p:cNvCxnSpPr/>
          <p:nvPr/>
        </p:nvCxnSpPr>
        <p:spPr>
          <a:xfrm>
            <a:off x="3215685" y="4216214"/>
            <a:ext cx="1232084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6" name="Google Shape;135;p1">
            <a:extLst>
              <a:ext uri="{FF2B5EF4-FFF2-40B4-BE49-F238E27FC236}">
                <a16:creationId xmlns:a16="http://schemas.microsoft.com/office/drawing/2014/main" id="{BA42D840-A213-2F2E-A285-B1C86166364E}"/>
              </a:ext>
            </a:extLst>
          </p:cNvPr>
          <p:cNvCxnSpPr/>
          <p:nvPr/>
        </p:nvCxnSpPr>
        <p:spPr>
          <a:xfrm>
            <a:off x="4931958" y="4201658"/>
            <a:ext cx="1232084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7" name="Google Shape;136;p1">
            <a:extLst>
              <a:ext uri="{FF2B5EF4-FFF2-40B4-BE49-F238E27FC236}">
                <a16:creationId xmlns:a16="http://schemas.microsoft.com/office/drawing/2014/main" id="{B95EA8C3-76BB-BA95-43D6-DA874F310304}"/>
              </a:ext>
            </a:extLst>
          </p:cNvPr>
          <p:cNvCxnSpPr/>
          <p:nvPr/>
        </p:nvCxnSpPr>
        <p:spPr>
          <a:xfrm>
            <a:off x="6625361" y="4222685"/>
            <a:ext cx="1232084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8" name="Google Shape;137;p1">
            <a:extLst>
              <a:ext uri="{FF2B5EF4-FFF2-40B4-BE49-F238E27FC236}">
                <a16:creationId xmlns:a16="http://schemas.microsoft.com/office/drawing/2014/main" id="{9CAE0204-79A8-9F21-A3CE-842A5BDC3599}"/>
              </a:ext>
            </a:extLst>
          </p:cNvPr>
          <p:cNvSpPr/>
          <p:nvPr/>
        </p:nvSpPr>
        <p:spPr>
          <a:xfrm rot="5400000">
            <a:off x="4429674" y="2115402"/>
            <a:ext cx="607125" cy="309192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D8D8D8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9" name="Google Shape;138;p1">
            <a:extLst>
              <a:ext uri="{FF2B5EF4-FFF2-40B4-BE49-F238E27FC236}">
                <a16:creationId xmlns:a16="http://schemas.microsoft.com/office/drawing/2014/main" id="{F7A655B6-35E6-D9BF-D772-FE46BC5CF255}"/>
              </a:ext>
            </a:extLst>
          </p:cNvPr>
          <p:cNvCxnSpPr/>
          <p:nvPr/>
        </p:nvCxnSpPr>
        <p:spPr>
          <a:xfrm rot="10800000">
            <a:off x="5933575" y="2091075"/>
            <a:ext cx="1800" cy="87660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60" name="Google Shape;139;p1">
            <a:extLst>
              <a:ext uri="{FF2B5EF4-FFF2-40B4-BE49-F238E27FC236}">
                <a16:creationId xmlns:a16="http://schemas.microsoft.com/office/drawing/2014/main" id="{FCEF7F33-BFFD-84A1-5E34-CA5D56DFA603}"/>
              </a:ext>
            </a:extLst>
          </p:cNvPr>
          <p:cNvGrpSpPr/>
          <p:nvPr/>
        </p:nvGrpSpPr>
        <p:grpSpPr>
          <a:xfrm>
            <a:off x="6040302" y="2101368"/>
            <a:ext cx="1647033" cy="556128"/>
            <a:chOff x="6040302" y="2177568"/>
            <a:chExt cx="1647033" cy="556128"/>
          </a:xfrm>
        </p:grpSpPr>
        <p:sp>
          <p:nvSpPr>
            <p:cNvPr id="61" name="Google Shape;140;p1">
              <a:extLst>
                <a:ext uri="{FF2B5EF4-FFF2-40B4-BE49-F238E27FC236}">
                  <a16:creationId xmlns:a16="http://schemas.microsoft.com/office/drawing/2014/main" id="{558D7107-11F1-16A4-2F90-973E249A0D22}"/>
                </a:ext>
              </a:extLst>
            </p:cNvPr>
            <p:cNvSpPr/>
            <p:nvPr/>
          </p:nvSpPr>
          <p:spPr>
            <a:xfrm>
              <a:off x="6040302" y="2177568"/>
              <a:ext cx="1647033" cy="55612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1"/>
                </a:gs>
                <a:gs pos="79000">
                  <a:srgbClr val="F2F2F2"/>
                </a:gs>
                <a:gs pos="100000">
                  <a:srgbClr val="F2F2F2"/>
                </a:gs>
              </a:gsLst>
              <a:lin ang="10800000" scaled="0"/>
            </a:gradFill>
            <a:ln w="9525" cap="flat" cmpd="sng">
              <a:solidFill>
                <a:srgbClr val="F2F2F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41;p1">
              <a:extLst>
                <a:ext uri="{FF2B5EF4-FFF2-40B4-BE49-F238E27FC236}">
                  <a16:creationId xmlns:a16="http://schemas.microsoft.com/office/drawing/2014/main" id="{77CB042F-F1CA-AAF3-3CD4-DEAA499E2141}"/>
                </a:ext>
              </a:extLst>
            </p:cNvPr>
            <p:cNvSpPr/>
            <p:nvPr/>
          </p:nvSpPr>
          <p:spPr>
            <a:xfrm>
              <a:off x="6748748" y="2301744"/>
              <a:ext cx="804600" cy="3078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F3F3F"/>
                  </a:solidFill>
                  <a:latin typeface="Roboto"/>
                  <a:ea typeface="Roboto"/>
                  <a:cs typeface="Roboto"/>
                  <a:sym typeface="Roboto"/>
                </a:rPr>
                <a:t>Admin costs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F3F3F"/>
                  </a:solidFill>
                  <a:latin typeface="Roboto"/>
                  <a:ea typeface="Roboto"/>
                  <a:cs typeface="Roboto"/>
                  <a:sym typeface="Roboto"/>
                </a:rPr>
                <a:t>$ 100,000</a:t>
              </a:r>
              <a:endParaRPr/>
            </a:p>
          </p:txBody>
        </p:sp>
        <p:sp>
          <p:nvSpPr>
            <p:cNvPr id="63" name="Google Shape;142;p1">
              <a:extLst>
                <a:ext uri="{FF2B5EF4-FFF2-40B4-BE49-F238E27FC236}">
                  <a16:creationId xmlns:a16="http://schemas.microsoft.com/office/drawing/2014/main" id="{FE8D2472-5087-58E1-D936-F349FE3AAF31}"/>
                </a:ext>
              </a:extLst>
            </p:cNvPr>
            <p:cNvSpPr/>
            <p:nvPr/>
          </p:nvSpPr>
          <p:spPr>
            <a:xfrm>
              <a:off x="6172356" y="2235989"/>
              <a:ext cx="439200" cy="439200"/>
            </a:xfrm>
            <a:prstGeom prst="ellipse">
              <a:avLst/>
            </a:prstGeom>
            <a:solidFill>
              <a:srgbClr val="EB5B2A"/>
            </a:solidFill>
            <a:ln>
              <a:noFill/>
            </a:ln>
            <a:effectLst>
              <a:outerShdw blurRad="50800" dist="38100" dir="10800000" algn="r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143;p1">
              <a:extLst>
                <a:ext uri="{FF2B5EF4-FFF2-40B4-BE49-F238E27FC236}">
                  <a16:creationId xmlns:a16="http://schemas.microsoft.com/office/drawing/2014/main" id="{46926C7F-CD4B-7768-1631-AB84E71724A1}"/>
                </a:ext>
              </a:extLst>
            </p:cNvPr>
            <p:cNvSpPr/>
            <p:nvPr/>
          </p:nvSpPr>
          <p:spPr>
            <a:xfrm>
              <a:off x="6233300" y="2303862"/>
              <a:ext cx="303850" cy="307775"/>
            </a:xfrm>
            <a:custGeom>
              <a:avLst/>
              <a:gdLst/>
              <a:ahLst/>
              <a:cxnLst/>
              <a:rect l="l" t="t" r="r" b="b"/>
              <a:pathLst>
                <a:path w="254" h="254" extrusionOk="0">
                  <a:moveTo>
                    <a:pt x="130" y="222"/>
                  </a:moveTo>
                  <a:cubicBezTo>
                    <a:pt x="128" y="222"/>
                    <a:pt x="126" y="224"/>
                    <a:pt x="126" y="226"/>
                  </a:cubicBezTo>
                  <a:cubicBezTo>
                    <a:pt x="126" y="254"/>
                    <a:pt x="126" y="254"/>
                    <a:pt x="126" y="254"/>
                  </a:cubicBezTo>
                  <a:cubicBezTo>
                    <a:pt x="134" y="254"/>
                    <a:pt x="134" y="254"/>
                    <a:pt x="134" y="254"/>
                  </a:cubicBezTo>
                  <a:cubicBezTo>
                    <a:pt x="134" y="226"/>
                    <a:pt x="134" y="226"/>
                    <a:pt x="134" y="226"/>
                  </a:cubicBezTo>
                  <a:cubicBezTo>
                    <a:pt x="134" y="224"/>
                    <a:pt x="132" y="222"/>
                    <a:pt x="130" y="222"/>
                  </a:cubicBezTo>
                  <a:close/>
                  <a:moveTo>
                    <a:pt x="218" y="222"/>
                  </a:moveTo>
                  <a:cubicBezTo>
                    <a:pt x="216" y="222"/>
                    <a:pt x="214" y="224"/>
                    <a:pt x="214" y="226"/>
                  </a:cubicBezTo>
                  <a:cubicBezTo>
                    <a:pt x="214" y="254"/>
                    <a:pt x="214" y="254"/>
                    <a:pt x="214" y="254"/>
                  </a:cubicBezTo>
                  <a:cubicBezTo>
                    <a:pt x="222" y="254"/>
                    <a:pt x="222" y="254"/>
                    <a:pt x="222" y="254"/>
                  </a:cubicBezTo>
                  <a:cubicBezTo>
                    <a:pt x="222" y="226"/>
                    <a:pt x="222" y="226"/>
                    <a:pt x="222" y="226"/>
                  </a:cubicBezTo>
                  <a:cubicBezTo>
                    <a:pt x="222" y="224"/>
                    <a:pt x="220" y="222"/>
                    <a:pt x="218" y="222"/>
                  </a:cubicBezTo>
                  <a:close/>
                  <a:moveTo>
                    <a:pt x="207" y="178"/>
                  </a:moveTo>
                  <a:cubicBezTo>
                    <a:pt x="198" y="178"/>
                    <a:pt x="198" y="178"/>
                    <a:pt x="198" y="178"/>
                  </a:cubicBezTo>
                  <a:cubicBezTo>
                    <a:pt x="209" y="170"/>
                    <a:pt x="216" y="158"/>
                    <a:pt x="216" y="144"/>
                  </a:cubicBezTo>
                  <a:cubicBezTo>
                    <a:pt x="216" y="121"/>
                    <a:pt x="197" y="102"/>
                    <a:pt x="174" y="102"/>
                  </a:cubicBezTo>
                  <a:cubicBezTo>
                    <a:pt x="151" y="102"/>
                    <a:pt x="132" y="121"/>
                    <a:pt x="132" y="144"/>
                  </a:cubicBezTo>
                  <a:cubicBezTo>
                    <a:pt x="132" y="158"/>
                    <a:pt x="139" y="170"/>
                    <a:pt x="149" y="178"/>
                  </a:cubicBezTo>
                  <a:cubicBezTo>
                    <a:pt x="141" y="178"/>
                    <a:pt x="141" y="178"/>
                    <a:pt x="141" y="178"/>
                  </a:cubicBezTo>
                  <a:cubicBezTo>
                    <a:pt x="112" y="178"/>
                    <a:pt x="94" y="197"/>
                    <a:pt x="94" y="227"/>
                  </a:cubicBezTo>
                  <a:cubicBezTo>
                    <a:pt x="94" y="254"/>
                    <a:pt x="94" y="254"/>
                    <a:pt x="94" y="254"/>
                  </a:cubicBezTo>
                  <a:cubicBezTo>
                    <a:pt x="102" y="254"/>
                    <a:pt x="102" y="254"/>
                    <a:pt x="102" y="254"/>
                  </a:cubicBezTo>
                  <a:cubicBezTo>
                    <a:pt x="102" y="227"/>
                    <a:pt x="102" y="227"/>
                    <a:pt x="102" y="227"/>
                  </a:cubicBezTo>
                  <a:cubicBezTo>
                    <a:pt x="102" y="201"/>
                    <a:pt x="116" y="186"/>
                    <a:pt x="141" y="186"/>
                  </a:cubicBezTo>
                  <a:cubicBezTo>
                    <a:pt x="207" y="186"/>
                    <a:pt x="207" y="186"/>
                    <a:pt x="207" y="186"/>
                  </a:cubicBezTo>
                  <a:cubicBezTo>
                    <a:pt x="232" y="186"/>
                    <a:pt x="246" y="201"/>
                    <a:pt x="246" y="227"/>
                  </a:cubicBezTo>
                  <a:cubicBezTo>
                    <a:pt x="246" y="254"/>
                    <a:pt x="246" y="254"/>
                    <a:pt x="246" y="254"/>
                  </a:cubicBezTo>
                  <a:cubicBezTo>
                    <a:pt x="254" y="254"/>
                    <a:pt x="254" y="254"/>
                    <a:pt x="254" y="254"/>
                  </a:cubicBezTo>
                  <a:cubicBezTo>
                    <a:pt x="254" y="227"/>
                    <a:pt x="254" y="227"/>
                    <a:pt x="254" y="227"/>
                  </a:cubicBezTo>
                  <a:cubicBezTo>
                    <a:pt x="254" y="197"/>
                    <a:pt x="236" y="178"/>
                    <a:pt x="207" y="178"/>
                  </a:cubicBezTo>
                  <a:close/>
                  <a:moveTo>
                    <a:pt x="174" y="178"/>
                  </a:moveTo>
                  <a:cubicBezTo>
                    <a:pt x="155" y="178"/>
                    <a:pt x="140" y="163"/>
                    <a:pt x="140" y="144"/>
                  </a:cubicBezTo>
                  <a:cubicBezTo>
                    <a:pt x="140" y="125"/>
                    <a:pt x="155" y="110"/>
                    <a:pt x="174" y="110"/>
                  </a:cubicBezTo>
                  <a:cubicBezTo>
                    <a:pt x="193" y="110"/>
                    <a:pt x="208" y="125"/>
                    <a:pt x="208" y="144"/>
                  </a:cubicBezTo>
                  <a:cubicBezTo>
                    <a:pt x="208" y="163"/>
                    <a:pt x="193" y="178"/>
                    <a:pt x="174" y="178"/>
                  </a:cubicBezTo>
                  <a:close/>
                  <a:moveTo>
                    <a:pt x="197" y="93"/>
                  </a:moveTo>
                  <a:cubicBezTo>
                    <a:pt x="197" y="95"/>
                    <a:pt x="199" y="97"/>
                    <a:pt x="201" y="97"/>
                  </a:cubicBezTo>
                  <a:cubicBezTo>
                    <a:pt x="201" y="97"/>
                    <a:pt x="201" y="97"/>
                    <a:pt x="201" y="97"/>
                  </a:cubicBezTo>
                  <a:cubicBezTo>
                    <a:pt x="203" y="97"/>
                    <a:pt x="205" y="95"/>
                    <a:pt x="205" y="93"/>
                  </a:cubicBezTo>
                  <a:cubicBezTo>
                    <a:pt x="206" y="75"/>
                    <a:pt x="202" y="57"/>
                    <a:pt x="194" y="41"/>
                  </a:cubicBezTo>
                  <a:cubicBezTo>
                    <a:pt x="193" y="39"/>
                    <a:pt x="191" y="38"/>
                    <a:pt x="189" y="39"/>
                  </a:cubicBezTo>
                  <a:cubicBezTo>
                    <a:pt x="187" y="40"/>
                    <a:pt x="186" y="42"/>
                    <a:pt x="187" y="44"/>
                  </a:cubicBezTo>
                  <a:cubicBezTo>
                    <a:pt x="194" y="59"/>
                    <a:pt x="198" y="76"/>
                    <a:pt x="197" y="93"/>
                  </a:cubicBezTo>
                  <a:close/>
                  <a:moveTo>
                    <a:pt x="76" y="196"/>
                  </a:moveTo>
                  <a:cubicBezTo>
                    <a:pt x="60" y="194"/>
                    <a:pt x="46" y="189"/>
                    <a:pt x="32" y="180"/>
                  </a:cubicBezTo>
                  <a:cubicBezTo>
                    <a:pt x="30" y="179"/>
                    <a:pt x="28" y="179"/>
                    <a:pt x="27" y="181"/>
                  </a:cubicBezTo>
                  <a:cubicBezTo>
                    <a:pt x="25" y="183"/>
                    <a:pt x="26" y="185"/>
                    <a:pt x="28" y="186"/>
                  </a:cubicBezTo>
                  <a:cubicBezTo>
                    <a:pt x="42" y="196"/>
                    <a:pt x="58" y="202"/>
                    <a:pt x="75" y="204"/>
                  </a:cubicBezTo>
                  <a:cubicBezTo>
                    <a:pt x="75" y="204"/>
                    <a:pt x="75" y="204"/>
                    <a:pt x="76" y="204"/>
                  </a:cubicBezTo>
                  <a:cubicBezTo>
                    <a:pt x="78" y="204"/>
                    <a:pt x="79" y="203"/>
                    <a:pt x="80" y="201"/>
                  </a:cubicBezTo>
                  <a:cubicBezTo>
                    <a:pt x="80" y="199"/>
                    <a:pt x="78" y="197"/>
                    <a:pt x="76" y="196"/>
                  </a:cubicBezTo>
                  <a:close/>
                  <a:moveTo>
                    <a:pt x="91" y="50"/>
                  </a:moveTo>
                  <a:cubicBezTo>
                    <a:pt x="101" y="50"/>
                    <a:pt x="109" y="59"/>
                    <a:pt x="109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7" y="55"/>
                    <a:pt x="107" y="45"/>
                    <a:pt x="95" y="43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74" y="45"/>
                    <a:pt x="64" y="55"/>
                    <a:pt x="64" y="69"/>
                  </a:cubicBezTo>
                  <a:cubicBezTo>
                    <a:pt x="64" y="83"/>
                    <a:pt x="76" y="95"/>
                    <a:pt x="91" y="95"/>
                  </a:cubicBezTo>
                  <a:cubicBezTo>
                    <a:pt x="101" y="95"/>
                    <a:pt x="109" y="103"/>
                    <a:pt x="109" y="113"/>
                  </a:cubicBezTo>
                  <a:cubicBezTo>
                    <a:pt x="109" y="124"/>
                    <a:pt x="101" y="132"/>
                    <a:pt x="91" y="132"/>
                  </a:cubicBezTo>
                  <a:cubicBezTo>
                    <a:pt x="80" y="132"/>
                    <a:pt x="72" y="124"/>
                    <a:pt x="72" y="113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4" y="127"/>
                    <a:pt x="74" y="138"/>
                    <a:pt x="87" y="140"/>
                  </a:cubicBezTo>
                  <a:cubicBezTo>
                    <a:pt x="87" y="156"/>
                    <a:pt x="87" y="156"/>
                    <a:pt x="87" y="156"/>
                  </a:cubicBezTo>
                  <a:cubicBezTo>
                    <a:pt x="95" y="156"/>
                    <a:pt x="95" y="156"/>
                    <a:pt x="95" y="156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107" y="138"/>
                    <a:pt x="117" y="127"/>
                    <a:pt x="117" y="113"/>
                  </a:cubicBezTo>
                  <a:cubicBezTo>
                    <a:pt x="117" y="99"/>
                    <a:pt x="105" y="87"/>
                    <a:pt x="91" y="87"/>
                  </a:cubicBezTo>
                  <a:cubicBezTo>
                    <a:pt x="80" y="87"/>
                    <a:pt x="72" y="79"/>
                    <a:pt x="72" y="69"/>
                  </a:cubicBezTo>
                  <a:cubicBezTo>
                    <a:pt x="72" y="59"/>
                    <a:pt x="80" y="50"/>
                    <a:pt x="91" y="50"/>
                  </a:cubicBezTo>
                  <a:close/>
                  <a:moveTo>
                    <a:pt x="90" y="173"/>
                  </a:moveTo>
                  <a:cubicBezTo>
                    <a:pt x="45" y="173"/>
                    <a:pt x="8" y="136"/>
                    <a:pt x="8" y="91"/>
                  </a:cubicBezTo>
                  <a:cubicBezTo>
                    <a:pt x="8" y="45"/>
                    <a:pt x="45" y="8"/>
                    <a:pt x="91" y="8"/>
                  </a:cubicBezTo>
                  <a:cubicBezTo>
                    <a:pt x="133" y="8"/>
                    <a:pt x="169" y="40"/>
                    <a:pt x="173" y="82"/>
                  </a:cubicBezTo>
                  <a:cubicBezTo>
                    <a:pt x="173" y="84"/>
                    <a:pt x="175" y="86"/>
                    <a:pt x="177" y="86"/>
                  </a:cubicBezTo>
                  <a:cubicBezTo>
                    <a:pt x="179" y="86"/>
                    <a:pt x="181" y="84"/>
                    <a:pt x="181" y="81"/>
                  </a:cubicBezTo>
                  <a:cubicBezTo>
                    <a:pt x="176" y="35"/>
                    <a:pt x="137" y="0"/>
                    <a:pt x="91" y="0"/>
                  </a:cubicBezTo>
                  <a:cubicBezTo>
                    <a:pt x="41" y="0"/>
                    <a:pt x="0" y="41"/>
                    <a:pt x="0" y="91"/>
                  </a:cubicBezTo>
                  <a:cubicBezTo>
                    <a:pt x="0" y="140"/>
                    <a:pt x="40" y="181"/>
                    <a:pt x="90" y="181"/>
                  </a:cubicBezTo>
                  <a:cubicBezTo>
                    <a:pt x="90" y="181"/>
                    <a:pt x="90" y="181"/>
                    <a:pt x="90" y="181"/>
                  </a:cubicBezTo>
                  <a:cubicBezTo>
                    <a:pt x="92" y="181"/>
                    <a:pt x="94" y="180"/>
                    <a:pt x="94" y="177"/>
                  </a:cubicBezTo>
                  <a:cubicBezTo>
                    <a:pt x="94" y="175"/>
                    <a:pt x="92" y="173"/>
                    <a:pt x="90" y="17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reflection stA="20000" endPos="35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1" name="Google Shape;144;p1">
            <a:extLst>
              <a:ext uri="{FF2B5EF4-FFF2-40B4-BE49-F238E27FC236}">
                <a16:creationId xmlns:a16="http://schemas.microsoft.com/office/drawing/2014/main" id="{F8546461-E7C0-FC85-4EDB-7D70CC13664F}"/>
              </a:ext>
            </a:extLst>
          </p:cNvPr>
          <p:cNvSpPr/>
          <p:nvPr/>
        </p:nvSpPr>
        <p:spPr>
          <a:xfrm>
            <a:off x="3094925" y="1580300"/>
            <a:ext cx="648000" cy="3093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D8D8D8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145;p1">
            <a:extLst>
              <a:ext uri="{FF2B5EF4-FFF2-40B4-BE49-F238E27FC236}">
                <a16:creationId xmlns:a16="http://schemas.microsoft.com/office/drawing/2014/main" id="{2DAA3C98-CBD7-4FC5-3808-C306CC98AE8B}"/>
              </a:ext>
            </a:extLst>
          </p:cNvPr>
          <p:cNvSpPr/>
          <p:nvPr/>
        </p:nvSpPr>
        <p:spPr>
          <a:xfrm rot="10800000">
            <a:off x="5653583" y="1592576"/>
            <a:ext cx="607200" cy="3093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D8D8D8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3" name="Google Shape;146;p1">
            <a:extLst>
              <a:ext uri="{FF2B5EF4-FFF2-40B4-BE49-F238E27FC236}">
                <a16:creationId xmlns:a16="http://schemas.microsoft.com/office/drawing/2014/main" id="{3359A1CA-984C-8964-3734-F8E1794DC0E6}"/>
              </a:ext>
            </a:extLst>
          </p:cNvPr>
          <p:cNvGrpSpPr/>
          <p:nvPr/>
        </p:nvGrpSpPr>
        <p:grpSpPr>
          <a:xfrm rot="10800000">
            <a:off x="1570195" y="3110480"/>
            <a:ext cx="6117142" cy="387705"/>
            <a:chOff x="5065304" y="3801736"/>
            <a:chExt cx="3035170" cy="683740"/>
          </a:xfrm>
        </p:grpSpPr>
        <p:sp>
          <p:nvSpPr>
            <p:cNvPr id="324" name="Google Shape;147;p1">
              <a:extLst>
                <a:ext uri="{FF2B5EF4-FFF2-40B4-BE49-F238E27FC236}">
                  <a16:creationId xmlns:a16="http://schemas.microsoft.com/office/drawing/2014/main" id="{1DBA1E33-68C2-E525-DDC3-A0048666CDB1}"/>
                </a:ext>
              </a:extLst>
            </p:cNvPr>
            <p:cNvSpPr/>
            <p:nvPr/>
          </p:nvSpPr>
          <p:spPr>
            <a:xfrm rot="5400000">
              <a:off x="6241019" y="2626021"/>
              <a:ext cx="683740" cy="3035170"/>
            </a:xfrm>
            <a:prstGeom prst="rightBrace">
              <a:avLst>
                <a:gd name="adj1" fmla="val 63209"/>
                <a:gd name="adj2" fmla="val 50000"/>
              </a:avLst>
            </a:prstGeom>
            <a:noFill/>
            <a:ln w="9525" cap="flat" cmpd="sng">
              <a:solidFill>
                <a:srgbClr val="3F3F3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25" name="Google Shape;148;p1">
              <a:extLst>
                <a:ext uri="{FF2B5EF4-FFF2-40B4-BE49-F238E27FC236}">
                  <a16:creationId xmlns:a16="http://schemas.microsoft.com/office/drawing/2014/main" id="{609BDFDC-8387-16F1-0A30-F159D6191256}"/>
                </a:ext>
              </a:extLst>
            </p:cNvPr>
            <p:cNvCxnSpPr/>
            <p:nvPr/>
          </p:nvCxnSpPr>
          <p:spPr>
            <a:xfrm>
              <a:off x="6901167" y="3819710"/>
              <a:ext cx="0" cy="330808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solid"/>
              <a:miter lim="800000"/>
              <a:headEnd type="triangle" w="sm" len="sm"/>
              <a:tailEnd type="none" w="sm" len="sm"/>
            </a:ln>
          </p:spPr>
        </p:cxnSp>
      </p:grpSp>
      <p:cxnSp>
        <p:nvCxnSpPr>
          <p:cNvPr id="326" name="Google Shape;149;p1">
            <a:extLst>
              <a:ext uri="{FF2B5EF4-FFF2-40B4-BE49-F238E27FC236}">
                <a16:creationId xmlns:a16="http://schemas.microsoft.com/office/drawing/2014/main" id="{C71FAD38-22A2-21D3-6B32-0625A9D0CF9E}"/>
              </a:ext>
            </a:extLst>
          </p:cNvPr>
          <p:cNvCxnSpPr/>
          <p:nvPr/>
        </p:nvCxnSpPr>
        <p:spPr>
          <a:xfrm rot="10800000">
            <a:off x="5249699" y="3300413"/>
            <a:ext cx="0" cy="187579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miter lim="800000"/>
            <a:headEnd type="triangle" w="sm" len="sm"/>
            <a:tailEnd type="none" w="sm" len="sm"/>
          </a:ln>
        </p:spPr>
      </p:cxnSp>
      <p:cxnSp>
        <p:nvCxnSpPr>
          <p:cNvPr id="327" name="Google Shape;150;p1">
            <a:extLst>
              <a:ext uri="{FF2B5EF4-FFF2-40B4-BE49-F238E27FC236}">
                <a16:creationId xmlns:a16="http://schemas.microsoft.com/office/drawing/2014/main" id="{A2685933-EEEE-A089-1A32-05E1E30C16AE}"/>
              </a:ext>
            </a:extLst>
          </p:cNvPr>
          <p:cNvCxnSpPr/>
          <p:nvPr/>
        </p:nvCxnSpPr>
        <p:spPr>
          <a:xfrm>
            <a:off x="1650609" y="4337869"/>
            <a:ext cx="303839" cy="371095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miter lim="800000"/>
            <a:headEnd type="triangle" w="sm" len="sm"/>
            <a:tailEnd type="none" w="sm" len="sm"/>
          </a:ln>
        </p:spPr>
      </p:cxnSp>
      <p:cxnSp>
        <p:nvCxnSpPr>
          <p:cNvPr id="328" name="Google Shape;151;p1">
            <a:extLst>
              <a:ext uri="{FF2B5EF4-FFF2-40B4-BE49-F238E27FC236}">
                <a16:creationId xmlns:a16="http://schemas.microsoft.com/office/drawing/2014/main" id="{35100305-17E7-D5D2-C020-61FBF6C7D25A}"/>
              </a:ext>
            </a:extLst>
          </p:cNvPr>
          <p:cNvCxnSpPr/>
          <p:nvPr/>
        </p:nvCxnSpPr>
        <p:spPr>
          <a:xfrm flipH="1">
            <a:off x="2894427" y="4364057"/>
            <a:ext cx="342374" cy="347629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miter lim="800000"/>
            <a:headEnd type="triangle" w="sm" len="sm"/>
            <a:tailEnd type="none" w="sm" len="sm"/>
          </a:ln>
        </p:spPr>
      </p:cxnSp>
      <p:cxnSp>
        <p:nvCxnSpPr>
          <p:cNvPr id="329" name="Google Shape;152;p1">
            <a:extLst>
              <a:ext uri="{FF2B5EF4-FFF2-40B4-BE49-F238E27FC236}">
                <a16:creationId xmlns:a16="http://schemas.microsoft.com/office/drawing/2014/main" id="{36389547-79D4-A0E6-7BC4-A5A47E11D5F5}"/>
              </a:ext>
            </a:extLst>
          </p:cNvPr>
          <p:cNvCxnSpPr/>
          <p:nvPr/>
        </p:nvCxnSpPr>
        <p:spPr>
          <a:xfrm>
            <a:off x="3965759" y="4366484"/>
            <a:ext cx="303839" cy="371095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miter lim="800000"/>
            <a:headEnd type="triangle" w="sm" len="sm"/>
            <a:tailEnd type="none" w="sm" len="sm"/>
          </a:ln>
        </p:spPr>
      </p:cxnSp>
      <p:cxnSp>
        <p:nvCxnSpPr>
          <p:cNvPr id="330" name="Google Shape;153;p1">
            <a:extLst>
              <a:ext uri="{FF2B5EF4-FFF2-40B4-BE49-F238E27FC236}">
                <a16:creationId xmlns:a16="http://schemas.microsoft.com/office/drawing/2014/main" id="{D3C1F2EC-57CB-BC7D-C280-ADD93A17800F}"/>
              </a:ext>
            </a:extLst>
          </p:cNvPr>
          <p:cNvCxnSpPr/>
          <p:nvPr/>
        </p:nvCxnSpPr>
        <p:spPr>
          <a:xfrm flipH="1">
            <a:off x="5295308" y="4357568"/>
            <a:ext cx="402204" cy="366722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miter lim="800000"/>
            <a:headEnd type="triangle" w="sm" len="sm"/>
            <a:tailEnd type="none" w="sm" len="sm"/>
          </a:ln>
        </p:spPr>
      </p:cxnSp>
      <p:cxnSp>
        <p:nvCxnSpPr>
          <p:cNvPr id="331" name="Google Shape;154;p1">
            <a:extLst>
              <a:ext uri="{FF2B5EF4-FFF2-40B4-BE49-F238E27FC236}">
                <a16:creationId xmlns:a16="http://schemas.microsoft.com/office/drawing/2014/main" id="{88BF6AB9-9058-25EA-17F2-9938F4B3088F}"/>
              </a:ext>
            </a:extLst>
          </p:cNvPr>
          <p:cNvCxnSpPr/>
          <p:nvPr/>
        </p:nvCxnSpPr>
        <p:spPr>
          <a:xfrm flipH="1">
            <a:off x="5822190" y="4344390"/>
            <a:ext cx="967772" cy="452035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miter lim="800000"/>
            <a:headEnd type="triangle" w="sm" len="sm"/>
            <a:tailEnd type="none" w="sm" len="sm"/>
          </a:ln>
        </p:spPr>
      </p:cxnSp>
      <p:cxnSp>
        <p:nvCxnSpPr>
          <p:cNvPr id="332" name="Google Shape;155;p1">
            <a:extLst>
              <a:ext uri="{FF2B5EF4-FFF2-40B4-BE49-F238E27FC236}">
                <a16:creationId xmlns:a16="http://schemas.microsoft.com/office/drawing/2014/main" id="{E9702C65-3785-79A4-0EAC-CBC1AB25AC3A}"/>
              </a:ext>
            </a:extLst>
          </p:cNvPr>
          <p:cNvCxnSpPr/>
          <p:nvPr/>
        </p:nvCxnSpPr>
        <p:spPr>
          <a:xfrm>
            <a:off x="2738096" y="4357568"/>
            <a:ext cx="985762" cy="404297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miter lim="800000"/>
            <a:headEnd type="triangle" w="sm" len="sm"/>
            <a:tailEnd type="none" w="sm" len="sm"/>
          </a:ln>
        </p:spPr>
      </p:cxnSp>
      <p:cxnSp>
        <p:nvCxnSpPr>
          <p:cNvPr id="333" name="Google Shape;156;p1">
            <a:extLst>
              <a:ext uri="{FF2B5EF4-FFF2-40B4-BE49-F238E27FC236}">
                <a16:creationId xmlns:a16="http://schemas.microsoft.com/office/drawing/2014/main" id="{57EFFD35-6681-2B6E-8208-273FD0CDB79B}"/>
              </a:ext>
            </a:extLst>
          </p:cNvPr>
          <p:cNvCxnSpPr/>
          <p:nvPr/>
        </p:nvCxnSpPr>
        <p:spPr>
          <a:xfrm>
            <a:off x="6197538" y="4342728"/>
            <a:ext cx="306411" cy="347272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miter lim="800000"/>
            <a:headEnd type="triangle" w="sm" len="sm"/>
            <a:tailEnd type="none" w="sm" len="sm"/>
          </a:ln>
        </p:spPr>
      </p:cxnSp>
      <p:cxnSp>
        <p:nvCxnSpPr>
          <p:cNvPr id="334" name="Google Shape;157;p1">
            <a:extLst>
              <a:ext uri="{FF2B5EF4-FFF2-40B4-BE49-F238E27FC236}">
                <a16:creationId xmlns:a16="http://schemas.microsoft.com/office/drawing/2014/main" id="{5382E8E0-C289-F100-321C-3AF29306F8EC}"/>
              </a:ext>
            </a:extLst>
          </p:cNvPr>
          <p:cNvCxnSpPr/>
          <p:nvPr/>
        </p:nvCxnSpPr>
        <p:spPr>
          <a:xfrm flipH="1">
            <a:off x="7527087" y="4350192"/>
            <a:ext cx="351650" cy="350342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miter lim="800000"/>
            <a:headEnd type="triangle" w="sm" len="sm"/>
            <a:tailEnd type="none" w="sm" len="sm"/>
          </a:ln>
        </p:spPr>
      </p:cxnSp>
      <p:sp>
        <p:nvSpPr>
          <p:cNvPr id="335" name="Google Shape;158;p1">
            <a:extLst>
              <a:ext uri="{FF2B5EF4-FFF2-40B4-BE49-F238E27FC236}">
                <a16:creationId xmlns:a16="http://schemas.microsoft.com/office/drawing/2014/main" id="{195E54D7-77B0-E2FC-839C-764F459018FF}"/>
              </a:ext>
            </a:extLst>
          </p:cNvPr>
          <p:cNvSpPr/>
          <p:nvPr/>
        </p:nvSpPr>
        <p:spPr>
          <a:xfrm rot="-5400000" flipH="1">
            <a:off x="4663921" y="2677036"/>
            <a:ext cx="216571" cy="6095779"/>
          </a:xfrm>
          <a:prstGeom prst="rightBrace">
            <a:avLst>
              <a:gd name="adj1" fmla="val 63209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6" name="Google Shape;159;p1">
            <a:extLst>
              <a:ext uri="{FF2B5EF4-FFF2-40B4-BE49-F238E27FC236}">
                <a16:creationId xmlns:a16="http://schemas.microsoft.com/office/drawing/2014/main" id="{4FAF96C1-E5D7-2860-699A-D8B8AA537100}"/>
              </a:ext>
            </a:extLst>
          </p:cNvPr>
          <p:cNvGrpSpPr/>
          <p:nvPr/>
        </p:nvGrpSpPr>
        <p:grpSpPr>
          <a:xfrm>
            <a:off x="1388385" y="4772128"/>
            <a:ext cx="721450" cy="721450"/>
            <a:chOff x="-7117215" y="3443844"/>
            <a:chExt cx="886026" cy="886026"/>
          </a:xfrm>
        </p:grpSpPr>
        <p:sp>
          <p:nvSpPr>
            <p:cNvPr id="337" name="Google Shape;160;p1">
              <a:extLst>
                <a:ext uri="{FF2B5EF4-FFF2-40B4-BE49-F238E27FC236}">
                  <a16:creationId xmlns:a16="http://schemas.microsoft.com/office/drawing/2014/main" id="{F42FF7F3-C9C7-B9F8-ADD3-C52E840809C5}"/>
                </a:ext>
              </a:extLst>
            </p:cNvPr>
            <p:cNvSpPr/>
            <p:nvPr/>
          </p:nvSpPr>
          <p:spPr>
            <a:xfrm>
              <a:off x="-7117215" y="3443844"/>
              <a:ext cx="886026" cy="886026"/>
            </a:xfrm>
            <a:prstGeom prst="ellipse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35686"/>
                  </a:srgbClr>
                </a:gs>
              </a:gsLst>
              <a:lin ang="7200000" scaled="0"/>
            </a:gradFill>
            <a:ln>
              <a:noFill/>
            </a:ln>
            <a:effectLst>
              <a:outerShdw blurRad="63500" sx="102000" sy="102000" algn="ctr" rotWithShape="0">
                <a:srgbClr val="000000">
                  <a:alpha val="6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161;p1">
              <a:extLst>
                <a:ext uri="{FF2B5EF4-FFF2-40B4-BE49-F238E27FC236}">
                  <a16:creationId xmlns:a16="http://schemas.microsoft.com/office/drawing/2014/main" id="{7EEB3DF1-AD2A-8994-2BD2-005DE75590C6}"/>
                </a:ext>
              </a:extLst>
            </p:cNvPr>
            <p:cNvSpPr/>
            <p:nvPr/>
          </p:nvSpPr>
          <p:spPr>
            <a:xfrm>
              <a:off x="-7037357" y="3523702"/>
              <a:ext cx="726311" cy="72631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39" name="Google Shape;162;p1">
            <a:extLst>
              <a:ext uri="{FF2B5EF4-FFF2-40B4-BE49-F238E27FC236}">
                <a16:creationId xmlns:a16="http://schemas.microsoft.com/office/drawing/2014/main" id="{416854E2-43BE-DB2D-FA34-56798CDAFEB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56950" y="4961758"/>
            <a:ext cx="384320" cy="3843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0" name="Google Shape;163;p1">
            <a:extLst>
              <a:ext uri="{FF2B5EF4-FFF2-40B4-BE49-F238E27FC236}">
                <a16:creationId xmlns:a16="http://schemas.microsoft.com/office/drawing/2014/main" id="{C77F9C49-8C19-5B1C-B1ED-EEC6455AFE27}"/>
              </a:ext>
            </a:extLst>
          </p:cNvPr>
          <p:cNvGrpSpPr/>
          <p:nvPr/>
        </p:nvGrpSpPr>
        <p:grpSpPr>
          <a:xfrm>
            <a:off x="3838865" y="4795333"/>
            <a:ext cx="721450" cy="721450"/>
            <a:chOff x="-7117215" y="3443844"/>
            <a:chExt cx="886026" cy="886026"/>
          </a:xfrm>
        </p:grpSpPr>
        <p:sp>
          <p:nvSpPr>
            <p:cNvPr id="341" name="Google Shape;164;p1">
              <a:extLst>
                <a:ext uri="{FF2B5EF4-FFF2-40B4-BE49-F238E27FC236}">
                  <a16:creationId xmlns:a16="http://schemas.microsoft.com/office/drawing/2014/main" id="{E33ADB2C-78FD-B76B-5072-9F12D1E2782F}"/>
                </a:ext>
              </a:extLst>
            </p:cNvPr>
            <p:cNvSpPr/>
            <p:nvPr/>
          </p:nvSpPr>
          <p:spPr>
            <a:xfrm>
              <a:off x="-7117215" y="3443844"/>
              <a:ext cx="886026" cy="886026"/>
            </a:xfrm>
            <a:prstGeom prst="ellipse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35686"/>
                  </a:srgbClr>
                </a:gs>
              </a:gsLst>
              <a:lin ang="7200000" scaled="0"/>
            </a:gradFill>
            <a:ln>
              <a:noFill/>
            </a:ln>
            <a:effectLst>
              <a:outerShdw blurRad="63500" sx="102000" sy="102000" algn="ctr" rotWithShape="0">
                <a:srgbClr val="000000">
                  <a:alpha val="6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165;p1">
              <a:extLst>
                <a:ext uri="{FF2B5EF4-FFF2-40B4-BE49-F238E27FC236}">
                  <a16:creationId xmlns:a16="http://schemas.microsoft.com/office/drawing/2014/main" id="{E6B29397-4CB8-7317-67F0-2F1695BC29D4}"/>
                </a:ext>
              </a:extLst>
            </p:cNvPr>
            <p:cNvSpPr/>
            <p:nvPr/>
          </p:nvSpPr>
          <p:spPr>
            <a:xfrm>
              <a:off x="-7037357" y="3523702"/>
              <a:ext cx="726311" cy="72631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43" name="Google Shape;166;p1">
            <a:extLst>
              <a:ext uri="{FF2B5EF4-FFF2-40B4-BE49-F238E27FC236}">
                <a16:creationId xmlns:a16="http://schemas.microsoft.com/office/drawing/2014/main" id="{9FE9BC39-36D9-A1A7-6E7C-34F46054EE8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07430" y="4984963"/>
            <a:ext cx="384320" cy="3843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4" name="Google Shape;167;p1">
            <a:extLst>
              <a:ext uri="{FF2B5EF4-FFF2-40B4-BE49-F238E27FC236}">
                <a16:creationId xmlns:a16="http://schemas.microsoft.com/office/drawing/2014/main" id="{F8BD9085-D7E4-C7FE-16FA-CA065FA63838}"/>
              </a:ext>
            </a:extLst>
          </p:cNvPr>
          <p:cNvGrpSpPr/>
          <p:nvPr/>
        </p:nvGrpSpPr>
        <p:grpSpPr>
          <a:xfrm>
            <a:off x="6244914" y="4757534"/>
            <a:ext cx="721450" cy="721450"/>
            <a:chOff x="-7117215" y="3443844"/>
            <a:chExt cx="886026" cy="886026"/>
          </a:xfrm>
        </p:grpSpPr>
        <p:sp>
          <p:nvSpPr>
            <p:cNvPr id="345" name="Google Shape;168;p1">
              <a:extLst>
                <a:ext uri="{FF2B5EF4-FFF2-40B4-BE49-F238E27FC236}">
                  <a16:creationId xmlns:a16="http://schemas.microsoft.com/office/drawing/2014/main" id="{D42169F3-5157-CB02-887A-17157FA6B603}"/>
                </a:ext>
              </a:extLst>
            </p:cNvPr>
            <p:cNvSpPr/>
            <p:nvPr/>
          </p:nvSpPr>
          <p:spPr>
            <a:xfrm>
              <a:off x="-7117215" y="3443844"/>
              <a:ext cx="886026" cy="886026"/>
            </a:xfrm>
            <a:prstGeom prst="ellipse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35686"/>
                  </a:srgbClr>
                </a:gs>
              </a:gsLst>
              <a:lin ang="7200000" scaled="0"/>
            </a:gradFill>
            <a:ln>
              <a:noFill/>
            </a:ln>
            <a:effectLst>
              <a:outerShdw blurRad="63500" sx="102000" sy="102000" algn="ctr" rotWithShape="0">
                <a:srgbClr val="000000">
                  <a:alpha val="6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169;p1">
              <a:extLst>
                <a:ext uri="{FF2B5EF4-FFF2-40B4-BE49-F238E27FC236}">
                  <a16:creationId xmlns:a16="http://schemas.microsoft.com/office/drawing/2014/main" id="{8DDDA14A-AEDB-FD65-8C7D-796AB259EBF2}"/>
                </a:ext>
              </a:extLst>
            </p:cNvPr>
            <p:cNvSpPr/>
            <p:nvPr/>
          </p:nvSpPr>
          <p:spPr>
            <a:xfrm>
              <a:off x="-7037357" y="3523702"/>
              <a:ext cx="726311" cy="72631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47" name="Google Shape;170;p1">
            <a:extLst>
              <a:ext uri="{FF2B5EF4-FFF2-40B4-BE49-F238E27FC236}">
                <a16:creationId xmlns:a16="http://schemas.microsoft.com/office/drawing/2014/main" id="{B63D4035-7076-A56D-6281-0D569168C31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28584" y="4953634"/>
            <a:ext cx="368140" cy="368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171;p1">
            <a:extLst>
              <a:ext uri="{FF2B5EF4-FFF2-40B4-BE49-F238E27FC236}">
                <a16:creationId xmlns:a16="http://schemas.microsoft.com/office/drawing/2014/main" id="{E8293229-9B80-B4B7-594E-6A74643E1BE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353175" y="3760751"/>
            <a:ext cx="721500" cy="721521"/>
          </a:xfrm>
          <a:prstGeom prst="rect">
            <a:avLst/>
          </a:prstGeom>
          <a:noFill/>
          <a:ln>
            <a:noFill/>
          </a:ln>
          <a:effectLst>
            <a:outerShdw blurRad="292100" algn="ctr" rotWithShape="0">
              <a:srgbClr val="000000">
                <a:alpha val="4705"/>
              </a:srgbClr>
            </a:outerShdw>
          </a:effectLst>
        </p:spPr>
      </p:pic>
      <p:pic>
        <p:nvPicPr>
          <p:cNvPr id="349" name="Google Shape;172;p1">
            <a:extLst>
              <a:ext uri="{FF2B5EF4-FFF2-40B4-BE49-F238E27FC236}">
                <a16:creationId xmlns:a16="http://schemas.microsoft.com/office/drawing/2014/main" id="{37A04ED0-A745-E8CF-F13C-501A06F90B03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967545" y="3571087"/>
            <a:ext cx="378913" cy="378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173;p1">
            <a:extLst>
              <a:ext uri="{FF2B5EF4-FFF2-40B4-BE49-F238E27FC236}">
                <a16:creationId xmlns:a16="http://schemas.microsoft.com/office/drawing/2014/main" id="{90E5CB31-A9E9-B28E-0274-2242E30B1B17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620335" y="3568341"/>
            <a:ext cx="415338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174;p1">
            <a:extLst>
              <a:ext uri="{FF2B5EF4-FFF2-40B4-BE49-F238E27FC236}">
                <a16:creationId xmlns:a16="http://schemas.microsoft.com/office/drawing/2014/main" id="{3E6A64B1-0366-4047-EAE4-F8233A65991D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079786" y="3569312"/>
            <a:ext cx="380688" cy="38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175;p1">
            <a:extLst>
              <a:ext uri="{FF2B5EF4-FFF2-40B4-BE49-F238E27FC236}">
                <a16:creationId xmlns:a16="http://schemas.microsoft.com/office/drawing/2014/main" id="{4C79AC4E-DD8E-B595-F6AA-8B36DB7D9684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371197" y="3589494"/>
            <a:ext cx="364562" cy="364562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176;p1">
            <a:extLst>
              <a:ext uri="{FF2B5EF4-FFF2-40B4-BE49-F238E27FC236}">
                <a16:creationId xmlns:a16="http://schemas.microsoft.com/office/drawing/2014/main" id="{7D36BF69-D5B2-930F-C29E-A1A4CAA1B1E6}"/>
              </a:ext>
            </a:extLst>
          </p:cNvPr>
          <p:cNvSpPr/>
          <p:nvPr/>
        </p:nvSpPr>
        <p:spPr>
          <a:xfrm rot="-5400000">
            <a:off x="7050268" y="5633613"/>
            <a:ext cx="607200" cy="1314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D8D8D8"/>
              </a:gs>
            </a:gsLst>
            <a:lin ang="0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highlight>
                <a:srgbClr val="4A86E8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177;p1">
            <a:extLst>
              <a:ext uri="{FF2B5EF4-FFF2-40B4-BE49-F238E27FC236}">
                <a16:creationId xmlns:a16="http://schemas.microsoft.com/office/drawing/2014/main" id="{72F14D07-C9DC-3750-4612-0A620AA66C15}"/>
              </a:ext>
            </a:extLst>
          </p:cNvPr>
          <p:cNvSpPr/>
          <p:nvPr/>
        </p:nvSpPr>
        <p:spPr>
          <a:xfrm rot="-5400000">
            <a:off x="2387500" y="5668675"/>
            <a:ext cx="545700" cy="1503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D8D8D8"/>
              </a:gs>
            </a:gsLst>
            <a:lin ang="0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46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178;p1">
            <a:extLst>
              <a:ext uri="{FF2B5EF4-FFF2-40B4-BE49-F238E27FC236}">
                <a16:creationId xmlns:a16="http://schemas.microsoft.com/office/drawing/2014/main" id="{ED7AF45D-E9BB-22EB-47D6-321C95C29D85}"/>
              </a:ext>
            </a:extLst>
          </p:cNvPr>
          <p:cNvSpPr/>
          <p:nvPr/>
        </p:nvSpPr>
        <p:spPr>
          <a:xfrm>
            <a:off x="8429050" y="1324325"/>
            <a:ext cx="2598600" cy="818400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179;p1">
            <a:extLst>
              <a:ext uri="{FF2B5EF4-FFF2-40B4-BE49-F238E27FC236}">
                <a16:creationId xmlns:a16="http://schemas.microsoft.com/office/drawing/2014/main" id="{ED7CB140-C8F2-8CEA-4138-B6A420607781}"/>
              </a:ext>
            </a:extLst>
          </p:cNvPr>
          <p:cNvSpPr/>
          <p:nvPr/>
        </p:nvSpPr>
        <p:spPr>
          <a:xfrm flipH="1">
            <a:off x="8600876" y="1481999"/>
            <a:ext cx="2205000" cy="5232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IMPACT</a:t>
            </a:r>
            <a:endParaRPr sz="1400" b="1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" name="Google Shape;180;p1">
            <a:extLst>
              <a:ext uri="{FF2B5EF4-FFF2-40B4-BE49-F238E27FC236}">
                <a16:creationId xmlns:a16="http://schemas.microsoft.com/office/drawing/2014/main" id="{6BCE878F-EEA9-8865-3824-D15296C37DDF}"/>
              </a:ext>
            </a:extLst>
          </p:cNvPr>
          <p:cNvSpPr/>
          <p:nvPr/>
        </p:nvSpPr>
        <p:spPr>
          <a:xfrm>
            <a:off x="8428925" y="2220025"/>
            <a:ext cx="2598600" cy="818400"/>
          </a:xfrm>
          <a:prstGeom prst="rect">
            <a:avLst/>
          </a:prstGeom>
          <a:solidFill>
            <a:srgbClr val="93C47D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181;p1">
            <a:extLst>
              <a:ext uri="{FF2B5EF4-FFF2-40B4-BE49-F238E27FC236}">
                <a16:creationId xmlns:a16="http://schemas.microsoft.com/office/drawing/2014/main" id="{C6B1EABD-D053-062C-592E-F3D74CDFFF6C}"/>
              </a:ext>
            </a:extLst>
          </p:cNvPr>
          <p:cNvSpPr/>
          <p:nvPr/>
        </p:nvSpPr>
        <p:spPr>
          <a:xfrm flipH="1">
            <a:off x="8634689" y="2367636"/>
            <a:ext cx="2205000" cy="5232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Improved livelihoods and &amp; adaptation</a:t>
            </a:r>
            <a:endParaRPr sz="1200" b="1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1" name="Google Shape;182;p1">
            <a:extLst>
              <a:ext uri="{FF2B5EF4-FFF2-40B4-BE49-F238E27FC236}">
                <a16:creationId xmlns:a16="http://schemas.microsoft.com/office/drawing/2014/main" id="{8810392D-4FA1-418A-4E94-54668A17D28B}"/>
              </a:ext>
            </a:extLst>
          </p:cNvPr>
          <p:cNvSpPr/>
          <p:nvPr/>
        </p:nvSpPr>
        <p:spPr>
          <a:xfrm>
            <a:off x="8429175" y="4743875"/>
            <a:ext cx="2598600" cy="818400"/>
          </a:xfrm>
          <a:prstGeom prst="rect">
            <a:avLst/>
          </a:prstGeom>
          <a:solidFill>
            <a:srgbClr val="93C47D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183;p1">
            <a:extLst>
              <a:ext uri="{FF2B5EF4-FFF2-40B4-BE49-F238E27FC236}">
                <a16:creationId xmlns:a16="http://schemas.microsoft.com/office/drawing/2014/main" id="{DED298C4-43E3-DD12-230B-EEAC390648BF}"/>
              </a:ext>
            </a:extLst>
          </p:cNvPr>
          <p:cNvSpPr/>
          <p:nvPr/>
        </p:nvSpPr>
        <p:spPr>
          <a:xfrm flipH="1">
            <a:off x="8519825" y="4915125"/>
            <a:ext cx="2333100" cy="5232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Climate change mitigation</a:t>
            </a:r>
            <a:endParaRPr sz="1400" b="1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63" name="Google Shape;184;p1">
            <a:extLst>
              <a:ext uri="{FF2B5EF4-FFF2-40B4-BE49-F238E27FC236}">
                <a16:creationId xmlns:a16="http://schemas.microsoft.com/office/drawing/2014/main" id="{39FC6532-0BBF-490E-DDFE-C089588918D8}"/>
              </a:ext>
            </a:extLst>
          </p:cNvPr>
          <p:cNvGrpSpPr/>
          <p:nvPr/>
        </p:nvGrpSpPr>
        <p:grpSpPr>
          <a:xfrm>
            <a:off x="6118702" y="2680343"/>
            <a:ext cx="1647000" cy="556200"/>
            <a:chOff x="6040302" y="2177568"/>
            <a:chExt cx="1647000" cy="556200"/>
          </a:xfrm>
        </p:grpSpPr>
        <p:sp>
          <p:nvSpPr>
            <p:cNvPr id="364" name="Google Shape;185;p1">
              <a:extLst>
                <a:ext uri="{FF2B5EF4-FFF2-40B4-BE49-F238E27FC236}">
                  <a16:creationId xmlns:a16="http://schemas.microsoft.com/office/drawing/2014/main" id="{C08AAB97-9A29-64EF-2E45-8A23AF88104C}"/>
                </a:ext>
              </a:extLst>
            </p:cNvPr>
            <p:cNvSpPr/>
            <p:nvPr/>
          </p:nvSpPr>
          <p:spPr>
            <a:xfrm>
              <a:off x="6040302" y="2177568"/>
              <a:ext cx="1647000" cy="5562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1"/>
                </a:gs>
                <a:gs pos="79000">
                  <a:srgbClr val="F2F2F2"/>
                </a:gs>
                <a:gs pos="100000">
                  <a:srgbClr val="F2F2F2"/>
                </a:gs>
              </a:gsLst>
              <a:lin ang="10800025" scaled="0"/>
            </a:gradFill>
            <a:ln w="9525" cap="flat" cmpd="sng">
              <a:solidFill>
                <a:srgbClr val="F2F2F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186;p1">
              <a:extLst>
                <a:ext uri="{FF2B5EF4-FFF2-40B4-BE49-F238E27FC236}">
                  <a16:creationId xmlns:a16="http://schemas.microsoft.com/office/drawing/2014/main" id="{8D6B88EA-4F18-38CA-68EF-0F986211C52E}"/>
                </a:ext>
              </a:extLst>
            </p:cNvPr>
            <p:cNvSpPr/>
            <p:nvPr/>
          </p:nvSpPr>
          <p:spPr>
            <a:xfrm>
              <a:off x="6672550" y="2301750"/>
              <a:ext cx="936300" cy="3078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F3F3F"/>
                  </a:solidFill>
                  <a:latin typeface="Roboto"/>
                  <a:ea typeface="Roboto"/>
                  <a:cs typeface="Roboto"/>
                  <a:sym typeface="Roboto"/>
                </a:rPr>
                <a:t>Organizational development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F3F3F"/>
                  </a:solidFill>
                  <a:latin typeface="Roboto"/>
                  <a:ea typeface="Roboto"/>
                  <a:cs typeface="Roboto"/>
                  <a:sym typeface="Roboto"/>
                </a:rPr>
                <a:t>$ 100,000</a:t>
              </a:r>
              <a:endParaRPr/>
            </a:p>
          </p:txBody>
        </p:sp>
        <p:sp>
          <p:nvSpPr>
            <p:cNvPr id="366" name="Google Shape;187;p1">
              <a:extLst>
                <a:ext uri="{FF2B5EF4-FFF2-40B4-BE49-F238E27FC236}">
                  <a16:creationId xmlns:a16="http://schemas.microsoft.com/office/drawing/2014/main" id="{60B3FC06-8BA3-50ED-F03C-DB41476D602A}"/>
                </a:ext>
              </a:extLst>
            </p:cNvPr>
            <p:cNvSpPr/>
            <p:nvPr/>
          </p:nvSpPr>
          <p:spPr>
            <a:xfrm>
              <a:off x="6096156" y="2235989"/>
              <a:ext cx="439200" cy="439200"/>
            </a:xfrm>
            <a:prstGeom prst="ellipse">
              <a:avLst/>
            </a:prstGeom>
            <a:solidFill>
              <a:srgbClr val="EB5B2A"/>
            </a:solidFill>
            <a:ln>
              <a:noFill/>
            </a:ln>
            <a:effectLst>
              <a:outerShdw blurRad="50800" dist="38100" dir="10800000" algn="r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188;p1">
              <a:extLst>
                <a:ext uri="{FF2B5EF4-FFF2-40B4-BE49-F238E27FC236}">
                  <a16:creationId xmlns:a16="http://schemas.microsoft.com/office/drawing/2014/main" id="{F305E638-9C05-D996-A19E-F4C1146DFCC0}"/>
                </a:ext>
              </a:extLst>
            </p:cNvPr>
            <p:cNvSpPr/>
            <p:nvPr/>
          </p:nvSpPr>
          <p:spPr>
            <a:xfrm>
              <a:off x="6186811" y="2302025"/>
              <a:ext cx="303850" cy="307800"/>
            </a:xfrm>
            <a:custGeom>
              <a:avLst/>
              <a:gdLst/>
              <a:ahLst/>
              <a:cxnLst/>
              <a:rect l="l" t="t" r="r" b="b"/>
              <a:pathLst>
                <a:path w="254" h="254" extrusionOk="0">
                  <a:moveTo>
                    <a:pt x="130" y="222"/>
                  </a:moveTo>
                  <a:cubicBezTo>
                    <a:pt x="128" y="222"/>
                    <a:pt x="126" y="224"/>
                    <a:pt x="126" y="226"/>
                  </a:cubicBezTo>
                  <a:cubicBezTo>
                    <a:pt x="126" y="254"/>
                    <a:pt x="126" y="254"/>
                    <a:pt x="126" y="254"/>
                  </a:cubicBezTo>
                  <a:cubicBezTo>
                    <a:pt x="134" y="254"/>
                    <a:pt x="134" y="254"/>
                    <a:pt x="134" y="254"/>
                  </a:cubicBezTo>
                  <a:cubicBezTo>
                    <a:pt x="134" y="226"/>
                    <a:pt x="134" y="226"/>
                    <a:pt x="134" y="226"/>
                  </a:cubicBezTo>
                  <a:cubicBezTo>
                    <a:pt x="134" y="224"/>
                    <a:pt x="132" y="222"/>
                    <a:pt x="130" y="222"/>
                  </a:cubicBezTo>
                  <a:close/>
                  <a:moveTo>
                    <a:pt x="218" y="222"/>
                  </a:moveTo>
                  <a:cubicBezTo>
                    <a:pt x="216" y="222"/>
                    <a:pt x="214" y="224"/>
                    <a:pt x="214" y="226"/>
                  </a:cubicBezTo>
                  <a:cubicBezTo>
                    <a:pt x="214" y="254"/>
                    <a:pt x="214" y="254"/>
                    <a:pt x="214" y="254"/>
                  </a:cubicBezTo>
                  <a:cubicBezTo>
                    <a:pt x="222" y="254"/>
                    <a:pt x="222" y="254"/>
                    <a:pt x="222" y="254"/>
                  </a:cubicBezTo>
                  <a:cubicBezTo>
                    <a:pt x="222" y="226"/>
                    <a:pt x="222" y="226"/>
                    <a:pt x="222" y="226"/>
                  </a:cubicBezTo>
                  <a:cubicBezTo>
                    <a:pt x="222" y="224"/>
                    <a:pt x="220" y="222"/>
                    <a:pt x="218" y="222"/>
                  </a:cubicBezTo>
                  <a:close/>
                  <a:moveTo>
                    <a:pt x="207" y="178"/>
                  </a:moveTo>
                  <a:cubicBezTo>
                    <a:pt x="198" y="178"/>
                    <a:pt x="198" y="178"/>
                    <a:pt x="198" y="178"/>
                  </a:cubicBezTo>
                  <a:cubicBezTo>
                    <a:pt x="209" y="170"/>
                    <a:pt x="216" y="158"/>
                    <a:pt x="216" y="144"/>
                  </a:cubicBezTo>
                  <a:cubicBezTo>
                    <a:pt x="216" y="121"/>
                    <a:pt x="197" y="102"/>
                    <a:pt x="174" y="102"/>
                  </a:cubicBezTo>
                  <a:cubicBezTo>
                    <a:pt x="151" y="102"/>
                    <a:pt x="132" y="121"/>
                    <a:pt x="132" y="144"/>
                  </a:cubicBezTo>
                  <a:cubicBezTo>
                    <a:pt x="132" y="158"/>
                    <a:pt x="139" y="170"/>
                    <a:pt x="149" y="178"/>
                  </a:cubicBezTo>
                  <a:cubicBezTo>
                    <a:pt x="141" y="178"/>
                    <a:pt x="141" y="178"/>
                    <a:pt x="141" y="178"/>
                  </a:cubicBezTo>
                  <a:cubicBezTo>
                    <a:pt x="112" y="178"/>
                    <a:pt x="94" y="197"/>
                    <a:pt x="94" y="227"/>
                  </a:cubicBezTo>
                  <a:cubicBezTo>
                    <a:pt x="94" y="254"/>
                    <a:pt x="94" y="254"/>
                    <a:pt x="94" y="254"/>
                  </a:cubicBezTo>
                  <a:cubicBezTo>
                    <a:pt x="102" y="254"/>
                    <a:pt x="102" y="254"/>
                    <a:pt x="102" y="254"/>
                  </a:cubicBezTo>
                  <a:cubicBezTo>
                    <a:pt x="102" y="227"/>
                    <a:pt x="102" y="227"/>
                    <a:pt x="102" y="227"/>
                  </a:cubicBezTo>
                  <a:cubicBezTo>
                    <a:pt x="102" y="201"/>
                    <a:pt x="116" y="186"/>
                    <a:pt x="141" y="186"/>
                  </a:cubicBezTo>
                  <a:cubicBezTo>
                    <a:pt x="207" y="186"/>
                    <a:pt x="207" y="186"/>
                    <a:pt x="207" y="186"/>
                  </a:cubicBezTo>
                  <a:cubicBezTo>
                    <a:pt x="232" y="186"/>
                    <a:pt x="246" y="201"/>
                    <a:pt x="246" y="227"/>
                  </a:cubicBezTo>
                  <a:cubicBezTo>
                    <a:pt x="246" y="254"/>
                    <a:pt x="246" y="254"/>
                    <a:pt x="246" y="254"/>
                  </a:cubicBezTo>
                  <a:cubicBezTo>
                    <a:pt x="254" y="254"/>
                    <a:pt x="254" y="254"/>
                    <a:pt x="254" y="254"/>
                  </a:cubicBezTo>
                  <a:cubicBezTo>
                    <a:pt x="254" y="227"/>
                    <a:pt x="254" y="227"/>
                    <a:pt x="254" y="227"/>
                  </a:cubicBezTo>
                  <a:cubicBezTo>
                    <a:pt x="254" y="197"/>
                    <a:pt x="236" y="178"/>
                    <a:pt x="207" y="178"/>
                  </a:cubicBezTo>
                  <a:close/>
                  <a:moveTo>
                    <a:pt x="174" y="178"/>
                  </a:moveTo>
                  <a:cubicBezTo>
                    <a:pt x="155" y="178"/>
                    <a:pt x="140" y="163"/>
                    <a:pt x="140" y="144"/>
                  </a:cubicBezTo>
                  <a:cubicBezTo>
                    <a:pt x="140" y="125"/>
                    <a:pt x="155" y="110"/>
                    <a:pt x="174" y="110"/>
                  </a:cubicBezTo>
                  <a:cubicBezTo>
                    <a:pt x="193" y="110"/>
                    <a:pt x="208" y="125"/>
                    <a:pt x="208" y="144"/>
                  </a:cubicBezTo>
                  <a:cubicBezTo>
                    <a:pt x="208" y="163"/>
                    <a:pt x="193" y="178"/>
                    <a:pt x="174" y="178"/>
                  </a:cubicBezTo>
                  <a:close/>
                  <a:moveTo>
                    <a:pt x="197" y="93"/>
                  </a:moveTo>
                  <a:cubicBezTo>
                    <a:pt x="197" y="95"/>
                    <a:pt x="199" y="97"/>
                    <a:pt x="201" y="97"/>
                  </a:cubicBezTo>
                  <a:cubicBezTo>
                    <a:pt x="201" y="97"/>
                    <a:pt x="201" y="97"/>
                    <a:pt x="201" y="97"/>
                  </a:cubicBezTo>
                  <a:cubicBezTo>
                    <a:pt x="203" y="97"/>
                    <a:pt x="205" y="95"/>
                    <a:pt x="205" y="93"/>
                  </a:cubicBezTo>
                  <a:cubicBezTo>
                    <a:pt x="206" y="75"/>
                    <a:pt x="202" y="57"/>
                    <a:pt x="194" y="41"/>
                  </a:cubicBezTo>
                  <a:cubicBezTo>
                    <a:pt x="193" y="39"/>
                    <a:pt x="191" y="38"/>
                    <a:pt x="189" y="39"/>
                  </a:cubicBezTo>
                  <a:cubicBezTo>
                    <a:pt x="187" y="40"/>
                    <a:pt x="186" y="42"/>
                    <a:pt x="187" y="44"/>
                  </a:cubicBezTo>
                  <a:cubicBezTo>
                    <a:pt x="194" y="59"/>
                    <a:pt x="198" y="76"/>
                    <a:pt x="197" y="93"/>
                  </a:cubicBezTo>
                  <a:close/>
                  <a:moveTo>
                    <a:pt x="76" y="196"/>
                  </a:moveTo>
                  <a:cubicBezTo>
                    <a:pt x="60" y="194"/>
                    <a:pt x="46" y="189"/>
                    <a:pt x="32" y="180"/>
                  </a:cubicBezTo>
                  <a:cubicBezTo>
                    <a:pt x="30" y="179"/>
                    <a:pt x="28" y="179"/>
                    <a:pt x="27" y="181"/>
                  </a:cubicBezTo>
                  <a:cubicBezTo>
                    <a:pt x="25" y="183"/>
                    <a:pt x="26" y="185"/>
                    <a:pt x="28" y="186"/>
                  </a:cubicBezTo>
                  <a:cubicBezTo>
                    <a:pt x="42" y="196"/>
                    <a:pt x="58" y="202"/>
                    <a:pt x="75" y="204"/>
                  </a:cubicBezTo>
                  <a:cubicBezTo>
                    <a:pt x="75" y="204"/>
                    <a:pt x="75" y="204"/>
                    <a:pt x="76" y="204"/>
                  </a:cubicBezTo>
                  <a:cubicBezTo>
                    <a:pt x="78" y="204"/>
                    <a:pt x="79" y="203"/>
                    <a:pt x="80" y="201"/>
                  </a:cubicBezTo>
                  <a:cubicBezTo>
                    <a:pt x="80" y="199"/>
                    <a:pt x="78" y="197"/>
                    <a:pt x="76" y="196"/>
                  </a:cubicBezTo>
                  <a:close/>
                  <a:moveTo>
                    <a:pt x="91" y="50"/>
                  </a:moveTo>
                  <a:cubicBezTo>
                    <a:pt x="101" y="50"/>
                    <a:pt x="109" y="59"/>
                    <a:pt x="109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7" y="55"/>
                    <a:pt x="107" y="45"/>
                    <a:pt x="95" y="43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74" y="45"/>
                    <a:pt x="64" y="55"/>
                    <a:pt x="64" y="69"/>
                  </a:cubicBezTo>
                  <a:cubicBezTo>
                    <a:pt x="64" y="83"/>
                    <a:pt x="76" y="95"/>
                    <a:pt x="91" y="95"/>
                  </a:cubicBezTo>
                  <a:cubicBezTo>
                    <a:pt x="101" y="95"/>
                    <a:pt x="109" y="103"/>
                    <a:pt x="109" y="113"/>
                  </a:cubicBezTo>
                  <a:cubicBezTo>
                    <a:pt x="109" y="124"/>
                    <a:pt x="101" y="132"/>
                    <a:pt x="91" y="132"/>
                  </a:cubicBezTo>
                  <a:cubicBezTo>
                    <a:pt x="80" y="132"/>
                    <a:pt x="72" y="124"/>
                    <a:pt x="72" y="113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4" y="127"/>
                    <a:pt x="74" y="138"/>
                    <a:pt x="87" y="140"/>
                  </a:cubicBezTo>
                  <a:cubicBezTo>
                    <a:pt x="87" y="156"/>
                    <a:pt x="87" y="156"/>
                    <a:pt x="87" y="156"/>
                  </a:cubicBezTo>
                  <a:cubicBezTo>
                    <a:pt x="95" y="156"/>
                    <a:pt x="95" y="156"/>
                    <a:pt x="95" y="156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107" y="138"/>
                    <a:pt x="117" y="127"/>
                    <a:pt x="117" y="113"/>
                  </a:cubicBezTo>
                  <a:cubicBezTo>
                    <a:pt x="117" y="99"/>
                    <a:pt x="105" y="87"/>
                    <a:pt x="91" y="87"/>
                  </a:cubicBezTo>
                  <a:cubicBezTo>
                    <a:pt x="80" y="87"/>
                    <a:pt x="72" y="79"/>
                    <a:pt x="72" y="69"/>
                  </a:cubicBezTo>
                  <a:cubicBezTo>
                    <a:pt x="72" y="59"/>
                    <a:pt x="80" y="50"/>
                    <a:pt x="91" y="50"/>
                  </a:cubicBezTo>
                  <a:close/>
                  <a:moveTo>
                    <a:pt x="90" y="173"/>
                  </a:moveTo>
                  <a:cubicBezTo>
                    <a:pt x="45" y="173"/>
                    <a:pt x="8" y="136"/>
                    <a:pt x="8" y="91"/>
                  </a:cubicBezTo>
                  <a:cubicBezTo>
                    <a:pt x="8" y="45"/>
                    <a:pt x="45" y="8"/>
                    <a:pt x="91" y="8"/>
                  </a:cubicBezTo>
                  <a:cubicBezTo>
                    <a:pt x="133" y="8"/>
                    <a:pt x="169" y="40"/>
                    <a:pt x="173" y="82"/>
                  </a:cubicBezTo>
                  <a:cubicBezTo>
                    <a:pt x="173" y="84"/>
                    <a:pt x="175" y="86"/>
                    <a:pt x="177" y="86"/>
                  </a:cubicBezTo>
                  <a:cubicBezTo>
                    <a:pt x="179" y="86"/>
                    <a:pt x="181" y="84"/>
                    <a:pt x="181" y="81"/>
                  </a:cubicBezTo>
                  <a:cubicBezTo>
                    <a:pt x="176" y="35"/>
                    <a:pt x="137" y="0"/>
                    <a:pt x="91" y="0"/>
                  </a:cubicBezTo>
                  <a:cubicBezTo>
                    <a:pt x="41" y="0"/>
                    <a:pt x="0" y="41"/>
                    <a:pt x="0" y="91"/>
                  </a:cubicBezTo>
                  <a:cubicBezTo>
                    <a:pt x="0" y="140"/>
                    <a:pt x="40" y="181"/>
                    <a:pt x="90" y="181"/>
                  </a:cubicBezTo>
                  <a:cubicBezTo>
                    <a:pt x="90" y="181"/>
                    <a:pt x="90" y="181"/>
                    <a:pt x="90" y="181"/>
                  </a:cubicBezTo>
                  <a:cubicBezTo>
                    <a:pt x="92" y="181"/>
                    <a:pt x="94" y="180"/>
                    <a:pt x="94" y="177"/>
                  </a:cubicBezTo>
                  <a:cubicBezTo>
                    <a:pt x="94" y="175"/>
                    <a:pt x="92" y="173"/>
                    <a:pt x="90" y="17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reflection stA="20000" endPos="35000" fadeDir="5400012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68" name="Google Shape;189;p1">
            <a:extLst>
              <a:ext uri="{FF2B5EF4-FFF2-40B4-BE49-F238E27FC236}">
                <a16:creationId xmlns:a16="http://schemas.microsoft.com/office/drawing/2014/main" id="{FA82210A-8A7D-08B4-4D9A-04647140A823}"/>
              </a:ext>
            </a:extLst>
          </p:cNvPr>
          <p:cNvCxnSpPr>
            <a:endCxn id="366" idx="2"/>
          </p:cNvCxnSpPr>
          <p:nvPr/>
        </p:nvCxnSpPr>
        <p:spPr>
          <a:xfrm>
            <a:off x="5930356" y="2957764"/>
            <a:ext cx="244200" cy="60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69" name="Google Shape;190;p1">
            <a:extLst>
              <a:ext uri="{FF2B5EF4-FFF2-40B4-BE49-F238E27FC236}">
                <a16:creationId xmlns:a16="http://schemas.microsoft.com/office/drawing/2014/main" id="{D1B5D2DB-E2BF-2F90-2379-15EF0D7ED450}"/>
              </a:ext>
            </a:extLst>
          </p:cNvPr>
          <p:cNvSpPr/>
          <p:nvPr/>
        </p:nvSpPr>
        <p:spPr>
          <a:xfrm rot="-2700000">
            <a:off x="3213417" y="5680585"/>
            <a:ext cx="768766" cy="127279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D8D8D8"/>
              </a:gs>
            </a:gsLst>
            <a:lin ang="0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43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0" name="Google Shape;191;p1">
            <a:extLst>
              <a:ext uri="{FF2B5EF4-FFF2-40B4-BE49-F238E27FC236}">
                <a16:creationId xmlns:a16="http://schemas.microsoft.com/office/drawing/2014/main" id="{B95C26A4-9B14-633B-3356-08AA30AEFB44}"/>
              </a:ext>
            </a:extLst>
          </p:cNvPr>
          <p:cNvCxnSpPr>
            <a:endCxn id="63" idx="2"/>
          </p:cNvCxnSpPr>
          <p:nvPr/>
        </p:nvCxnSpPr>
        <p:spPr>
          <a:xfrm>
            <a:off x="5935356" y="2377889"/>
            <a:ext cx="237000" cy="150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71" name="Google Shape;192;p1">
            <a:extLst>
              <a:ext uri="{FF2B5EF4-FFF2-40B4-BE49-F238E27FC236}">
                <a16:creationId xmlns:a16="http://schemas.microsoft.com/office/drawing/2014/main" id="{52233A6C-DC30-0483-B15C-E56CD17D5B7D}"/>
              </a:ext>
            </a:extLst>
          </p:cNvPr>
          <p:cNvSpPr/>
          <p:nvPr/>
        </p:nvSpPr>
        <p:spPr>
          <a:xfrm>
            <a:off x="1897700" y="6016980"/>
            <a:ext cx="1511400" cy="556200"/>
          </a:xfrm>
          <a:prstGeom prst="rect">
            <a:avLst/>
          </a:prstGeom>
          <a:gradFill>
            <a:gsLst>
              <a:gs pos="0">
                <a:schemeClr val="lt1"/>
              </a:gs>
              <a:gs pos="79000">
                <a:srgbClr val="F2F2F2"/>
              </a:gs>
              <a:gs pos="100000">
                <a:srgbClr val="F2F2F2"/>
              </a:gs>
            </a:gsLst>
            <a:lin ang="11399912" scaled="0"/>
          </a:gra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193;p1">
            <a:extLst>
              <a:ext uri="{FF2B5EF4-FFF2-40B4-BE49-F238E27FC236}">
                <a16:creationId xmlns:a16="http://schemas.microsoft.com/office/drawing/2014/main" id="{3D7C0845-A542-6947-8B97-37165D203207}"/>
              </a:ext>
            </a:extLst>
          </p:cNvPr>
          <p:cNvSpPr/>
          <p:nvPr/>
        </p:nvSpPr>
        <p:spPr>
          <a:xfrm>
            <a:off x="2022100" y="6052226"/>
            <a:ext cx="1327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BID</a:t>
            </a:r>
            <a:endParaRPr sz="10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CONVERGENCE</a:t>
            </a:r>
            <a:endParaRPr sz="1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194;p1">
            <a:extLst>
              <a:ext uri="{FF2B5EF4-FFF2-40B4-BE49-F238E27FC236}">
                <a16:creationId xmlns:a16="http://schemas.microsoft.com/office/drawing/2014/main" id="{6BED4105-82F4-1171-A564-9F2836A4FCFE}"/>
              </a:ext>
            </a:extLst>
          </p:cNvPr>
          <p:cNvSpPr/>
          <p:nvPr/>
        </p:nvSpPr>
        <p:spPr>
          <a:xfrm rot="-5400000">
            <a:off x="4470475" y="5598050"/>
            <a:ext cx="607200" cy="1509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D8D8D8"/>
              </a:gs>
            </a:gsLst>
            <a:lin ang="0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43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182;p1">
            <a:extLst>
              <a:ext uri="{FF2B5EF4-FFF2-40B4-BE49-F238E27FC236}">
                <a16:creationId xmlns:a16="http://schemas.microsoft.com/office/drawing/2014/main" id="{4859DFFA-839E-E8FC-45CA-EB83F27F8604}"/>
              </a:ext>
            </a:extLst>
          </p:cNvPr>
          <p:cNvSpPr/>
          <p:nvPr/>
        </p:nvSpPr>
        <p:spPr>
          <a:xfrm>
            <a:off x="8445016" y="5665624"/>
            <a:ext cx="2598600" cy="818400"/>
          </a:xfrm>
          <a:prstGeom prst="rect">
            <a:avLst/>
          </a:prstGeom>
          <a:solidFill>
            <a:srgbClr val="93C47D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Calibri"/>
              </a:rPr>
              <a:t>Sumak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Calibri"/>
              </a:rPr>
              <a:t>Kawsay</a:t>
            </a:r>
            <a:endParaRPr sz="2000" b="1" dirty="0">
              <a:solidFill>
                <a:schemeClr val="lt1"/>
              </a:solidFill>
              <a:latin typeface="Roboto"/>
              <a:ea typeface="Roboto"/>
              <a:cs typeface="Roboto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561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e18516ccb0_0_487"/>
          <p:cNvSpPr txBox="1"/>
          <p:nvPr/>
        </p:nvSpPr>
        <p:spPr>
          <a:xfrm>
            <a:off x="3635000" y="6279000"/>
            <a:ext cx="53592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Proceso de incubación</a:t>
            </a:r>
            <a:endParaRPr sz="19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0" name="Google Shape;360;g2e18516ccb0_0_487"/>
          <p:cNvSpPr txBox="1"/>
          <p:nvPr/>
        </p:nvSpPr>
        <p:spPr>
          <a:xfrm>
            <a:off x="8226444" y="6431269"/>
            <a:ext cx="1470900" cy="3585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Recursos claves</a:t>
            </a:r>
            <a:endParaRPr sz="11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1" name="Google Shape;361;g2e18516ccb0_0_487"/>
          <p:cNvSpPr txBox="1"/>
          <p:nvPr/>
        </p:nvSpPr>
        <p:spPr>
          <a:xfrm>
            <a:off x="9766476" y="6432475"/>
            <a:ext cx="2365500" cy="358500"/>
          </a:xfrm>
          <a:prstGeom prst="rect">
            <a:avLst/>
          </a:prstGeom>
          <a:solidFill>
            <a:srgbClr val="EF7D23"/>
          </a:soli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Mecanismos de aprendizaje </a:t>
            </a:r>
            <a:endParaRPr sz="110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" name="Google Shape;362;g2e18516ccb0_0_487"/>
          <p:cNvSpPr txBox="1">
            <a:spLocks noGrp="1"/>
          </p:cNvSpPr>
          <p:nvPr>
            <p:ph type="title"/>
          </p:nvPr>
        </p:nvSpPr>
        <p:spPr>
          <a:xfrm>
            <a:off x="750494" y="-8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4100" b="1" dirty="0">
                <a:latin typeface="Montserrat"/>
                <a:ea typeface="Montserrat"/>
                <a:cs typeface="Montserrat"/>
                <a:sym typeface="Montserrat"/>
              </a:rPr>
              <a:t>La “</a:t>
            </a:r>
            <a:r>
              <a:rPr lang="en-US" sz="4100" b="1" dirty="0" err="1">
                <a:latin typeface="Montserrat"/>
                <a:ea typeface="Montserrat"/>
                <a:cs typeface="Montserrat"/>
                <a:sym typeface="Montserrat"/>
              </a:rPr>
              <a:t>emergencia</a:t>
            </a:r>
            <a:r>
              <a:rPr lang="en-US" sz="4100" b="1" dirty="0">
                <a:latin typeface="Montserrat"/>
                <a:ea typeface="Montserrat"/>
                <a:cs typeface="Montserrat"/>
                <a:sym typeface="Montserrat"/>
              </a:rPr>
              <a:t>” de un </a:t>
            </a:r>
            <a:r>
              <a:rPr lang="en-US" sz="4100" b="1" dirty="0" err="1">
                <a:latin typeface="Montserrat"/>
                <a:ea typeface="Montserrat"/>
                <a:cs typeface="Montserrat"/>
                <a:sym typeface="Montserrat"/>
              </a:rPr>
              <a:t>marco</a:t>
            </a:r>
            <a:r>
              <a:rPr lang="en-US" sz="4100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100" b="1" dirty="0" err="1">
                <a:latin typeface="Montserrat"/>
                <a:ea typeface="Montserrat"/>
                <a:cs typeface="Montserrat"/>
                <a:sym typeface="Montserrat"/>
              </a:rPr>
              <a:t>teórico</a:t>
            </a:r>
            <a:endParaRPr sz="40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63" name="Google Shape;363;g2e18516ccb0_0_487"/>
          <p:cNvGrpSpPr/>
          <p:nvPr/>
        </p:nvGrpSpPr>
        <p:grpSpPr>
          <a:xfrm>
            <a:off x="216533" y="1266100"/>
            <a:ext cx="11789834" cy="4960800"/>
            <a:chOff x="216533" y="1266100"/>
            <a:chExt cx="11789834" cy="4960800"/>
          </a:xfrm>
        </p:grpSpPr>
        <p:sp>
          <p:nvSpPr>
            <p:cNvPr id="364" name="Google Shape;364;g2e18516ccb0_0_487"/>
            <p:cNvSpPr/>
            <p:nvPr/>
          </p:nvSpPr>
          <p:spPr>
            <a:xfrm>
              <a:off x="216533" y="1266100"/>
              <a:ext cx="2208000" cy="49608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1" i="0" u="sng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1"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Contexto de vulnerabilidad</a:t>
              </a:r>
              <a:endParaRPr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1" u="sng"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1" u="sng"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Económico</a:t>
              </a:r>
              <a:endParaRPr sz="15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Ingresos limitados y/o inestable</a:t>
              </a:r>
              <a:endParaRPr sz="15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Social</a:t>
              </a:r>
              <a:endParaRPr sz="1500" b="1" i="0" u="none" strike="noStrike" cap="none">
                <a:solidFill>
                  <a:schemeClr val="dk1"/>
                </a:solidFill>
                <a:highlight>
                  <a:srgbClr val="8A8B8A"/>
                </a:highlight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Limitada capital social, conexiones.</a:t>
              </a:r>
              <a:endParaRPr sz="15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Humano</a:t>
              </a:r>
              <a:endParaRPr sz="15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Limitadas Capacidades </a:t>
              </a:r>
              <a:endParaRPr sz="15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Natural </a:t>
              </a:r>
              <a:endParaRPr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Suelo, biodiversidad, agua degradadas</a:t>
              </a:r>
              <a:endParaRPr sz="15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365" name="Google Shape;365;g2e18516ccb0_0_487"/>
            <p:cNvCxnSpPr/>
            <p:nvPr/>
          </p:nvCxnSpPr>
          <p:spPr>
            <a:xfrm flipH="1">
              <a:off x="3448367" y="1846900"/>
              <a:ext cx="5124300" cy="900"/>
            </a:xfrm>
            <a:prstGeom prst="curvedConnector3">
              <a:avLst>
                <a:gd name="adj1" fmla="val 50000"/>
              </a:avLst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66" name="Google Shape;366;g2e18516ccb0_0_487"/>
            <p:cNvSpPr/>
            <p:nvPr/>
          </p:nvSpPr>
          <p:spPr>
            <a:xfrm>
              <a:off x="2707366" y="1266100"/>
              <a:ext cx="6819900" cy="4960800"/>
            </a:xfrm>
            <a:prstGeom prst="rect">
              <a:avLst/>
            </a:prstGeom>
            <a:solidFill>
              <a:srgbClr val="FFF5E9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g2e18516ccb0_0_487"/>
            <p:cNvSpPr/>
            <p:nvPr/>
          </p:nvSpPr>
          <p:spPr>
            <a:xfrm>
              <a:off x="7537300" y="4645800"/>
              <a:ext cx="1892700" cy="1153200"/>
            </a:xfrm>
            <a:prstGeom prst="ellipse">
              <a:avLst/>
            </a:prstGeom>
            <a:solidFill>
              <a:srgbClr val="E54E1A"/>
            </a:solidFill>
            <a:ln w="9525" cap="flat" cmpd="sng">
              <a:solidFill>
                <a:srgbClr val="E54E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300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368" name="Google Shape;368;g2e18516ccb0_0_487"/>
            <p:cNvSpPr txBox="1"/>
            <p:nvPr/>
          </p:nvSpPr>
          <p:spPr>
            <a:xfrm>
              <a:off x="5074500" y="4570473"/>
              <a:ext cx="2288400" cy="533700"/>
            </a:xfrm>
            <a:prstGeom prst="rect">
              <a:avLst/>
            </a:prstGeom>
            <a:solidFill>
              <a:srgbClr val="EF7D23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100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Investigación-acción Aprendizaje organizacional</a:t>
              </a:r>
              <a:endParaRPr sz="11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369" name="Google Shape;369;g2e18516ccb0_0_487"/>
            <p:cNvCxnSpPr>
              <a:stCxn id="367" idx="2"/>
              <a:endCxn id="370" idx="6"/>
            </p:cNvCxnSpPr>
            <p:nvPr/>
          </p:nvCxnSpPr>
          <p:spPr>
            <a:xfrm rot="10800000">
              <a:off x="4885000" y="5199300"/>
              <a:ext cx="2652300" cy="231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stealth" w="med" len="med"/>
              <a:tailEnd type="triangle" w="med" len="med"/>
            </a:ln>
          </p:spPr>
        </p:cxnSp>
        <p:sp>
          <p:nvSpPr>
            <p:cNvPr id="371" name="Google Shape;371;g2e18516ccb0_0_487"/>
            <p:cNvSpPr/>
            <p:nvPr/>
          </p:nvSpPr>
          <p:spPr>
            <a:xfrm rot="10656368">
              <a:off x="3578143" y="5785013"/>
              <a:ext cx="632052" cy="332387"/>
            </a:xfrm>
            <a:prstGeom prst="curvedDownArrow">
              <a:avLst>
                <a:gd name="adj1" fmla="val 25000"/>
                <a:gd name="adj2" fmla="val 51812"/>
                <a:gd name="adj3" fmla="val 21396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g2e18516ccb0_0_487"/>
            <p:cNvSpPr txBox="1"/>
            <p:nvPr/>
          </p:nvSpPr>
          <p:spPr>
            <a:xfrm>
              <a:off x="2873900" y="3319675"/>
              <a:ext cx="1575300" cy="763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1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Asistencia técnica</a:t>
              </a:r>
              <a:endParaRPr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1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Financiamiento</a:t>
              </a:r>
              <a:endParaRPr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1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Incubación</a:t>
              </a:r>
              <a:endParaRPr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73" name="Google Shape;373;g2e18516ccb0_0_487"/>
            <p:cNvSpPr txBox="1"/>
            <p:nvPr/>
          </p:nvSpPr>
          <p:spPr>
            <a:xfrm>
              <a:off x="7393467" y="1846900"/>
              <a:ext cx="1892700" cy="763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1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Agregar volúmenes</a:t>
              </a:r>
              <a:endParaRPr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1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Estandarizar calidad</a:t>
              </a:r>
              <a:endParaRPr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1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Commercialización</a:t>
              </a:r>
              <a:endParaRPr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74" name="Google Shape;374;g2e18516ccb0_0_487"/>
            <p:cNvSpPr txBox="1"/>
            <p:nvPr/>
          </p:nvSpPr>
          <p:spPr>
            <a:xfrm>
              <a:off x="5170650" y="5331475"/>
              <a:ext cx="2096100" cy="5337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1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Investigación de mercado</a:t>
              </a:r>
              <a:endParaRPr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1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Conexión con clientes</a:t>
              </a:r>
              <a:endParaRPr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75" name="Google Shape;375;g2e18516ccb0_0_487"/>
            <p:cNvSpPr txBox="1"/>
            <p:nvPr/>
          </p:nvSpPr>
          <p:spPr>
            <a:xfrm>
              <a:off x="2789100" y="1475567"/>
              <a:ext cx="2096100" cy="763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1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Innovación agroecológica</a:t>
              </a:r>
              <a:endParaRPr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1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Construyendo capital social</a:t>
              </a:r>
              <a:endParaRPr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1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76" name="Google Shape;376;g2e18516ccb0_0_487"/>
            <p:cNvSpPr/>
            <p:nvPr/>
          </p:nvSpPr>
          <p:spPr>
            <a:xfrm>
              <a:off x="9853867" y="1266100"/>
              <a:ext cx="2152500" cy="49608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Resiliencia</a:t>
              </a:r>
              <a:endParaRPr sz="15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Económico</a:t>
              </a:r>
              <a:endParaRPr sz="15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r>
                <a:rPr lang="en-US" sz="15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Diversidad y/o estabilidad de ingresos</a:t>
              </a:r>
              <a:endParaRPr sz="15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endParaRPr sz="15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Social</a:t>
              </a:r>
              <a:endParaRPr sz="15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r>
                <a:rPr lang="en-US" sz="15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Capital social interno y conexiones.</a:t>
              </a:r>
              <a:endParaRPr sz="15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endParaRPr sz="15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Humano</a:t>
              </a:r>
              <a:endParaRPr sz="15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r>
                <a:rPr lang="en-US" sz="15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Capacidades diversas</a:t>
              </a:r>
              <a:endParaRPr sz="15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endParaRPr sz="15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Natural </a:t>
              </a:r>
              <a:endParaRPr sz="15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r>
                <a:rPr lang="en-US" sz="150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Suelo, biodiversidad, agua en regeneración</a:t>
              </a:r>
              <a:endParaRPr sz="15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endParaRPr sz="17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endParaRPr sz="17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77" name="Google Shape;377;g2e18516ccb0_0_487"/>
            <p:cNvSpPr txBox="1"/>
            <p:nvPr/>
          </p:nvSpPr>
          <p:spPr>
            <a:xfrm>
              <a:off x="7955782" y="2635884"/>
              <a:ext cx="1178700" cy="533700"/>
            </a:xfrm>
            <a:prstGeom prst="rect">
              <a:avLst/>
            </a:prstGeom>
            <a:solidFill>
              <a:srgbClr val="EF7D23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100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Gestión adaptativa</a:t>
              </a:r>
              <a:endParaRPr sz="11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78" name="Google Shape;378;g2e18516ccb0_0_487"/>
            <p:cNvSpPr txBox="1"/>
            <p:nvPr/>
          </p:nvSpPr>
          <p:spPr>
            <a:xfrm>
              <a:off x="2789100" y="2246800"/>
              <a:ext cx="1302300" cy="533700"/>
            </a:xfrm>
            <a:prstGeom prst="rect">
              <a:avLst/>
            </a:prstGeom>
            <a:solidFill>
              <a:srgbClr val="EF7D23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100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Farmer-led learning (RAI)</a:t>
              </a:r>
              <a:endParaRPr sz="11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379" name="Google Shape;379;g2e18516ccb0_0_487"/>
            <p:cNvCxnSpPr>
              <a:stCxn id="380" idx="5"/>
            </p:cNvCxnSpPr>
            <p:nvPr/>
          </p:nvCxnSpPr>
          <p:spPr>
            <a:xfrm>
              <a:off x="6994358" y="3373534"/>
              <a:ext cx="1032000" cy="13659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stealth" w="med" len="med"/>
              <a:tailEnd type="triangle" w="med" len="med"/>
            </a:ln>
          </p:spPr>
        </p:cxnSp>
        <p:cxnSp>
          <p:nvCxnSpPr>
            <p:cNvPr id="381" name="Google Shape;381;g2e18516ccb0_0_487"/>
            <p:cNvCxnSpPr>
              <a:stCxn id="380" idx="2"/>
              <a:endCxn id="370" idx="0"/>
            </p:cNvCxnSpPr>
            <p:nvPr/>
          </p:nvCxnSpPr>
          <p:spPr>
            <a:xfrm flipH="1">
              <a:off x="3938650" y="2965667"/>
              <a:ext cx="1440300" cy="16569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stealth" w="med" len="med"/>
              <a:tailEnd type="triangle" w="med" len="med"/>
            </a:ln>
          </p:spPr>
        </p:cxnSp>
        <p:sp>
          <p:nvSpPr>
            <p:cNvPr id="382" name="Google Shape;382;g2e18516ccb0_0_487"/>
            <p:cNvSpPr/>
            <p:nvPr/>
          </p:nvSpPr>
          <p:spPr>
            <a:xfrm>
              <a:off x="2365583" y="3283000"/>
              <a:ext cx="431700" cy="5337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g2e18516ccb0_0_487"/>
            <p:cNvSpPr/>
            <p:nvPr/>
          </p:nvSpPr>
          <p:spPr>
            <a:xfrm>
              <a:off x="9527267" y="3283000"/>
              <a:ext cx="431700" cy="5337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g2e18516ccb0_0_487"/>
            <p:cNvSpPr/>
            <p:nvPr/>
          </p:nvSpPr>
          <p:spPr>
            <a:xfrm>
              <a:off x="2992300" y="4622567"/>
              <a:ext cx="1892700" cy="1153200"/>
            </a:xfrm>
            <a:prstGeom prst="ellipse">
              <a:avLst/>
            </a:prstGeom>
            <a:solidFill>
              <a:srgbClr val="E54E1A"/>
            </a:solidFill>
            <a:ln w="9525" cap="flat" cmpd="sng">
              <a:solidFill>
                <a:srgbClr val="E54E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500" i="0" u="none" strike="noStrike" cap="none">
                  <a:solidFill>
                    <a:schemeClr val="lt1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Fundación Aliados</a:t>
              </a:r>
              <a:endParaRPr sz="1500" i="0" u="none" strike="noStrike" cap="none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384" name="Google Shape;384;g2e18516ccb0_0_487"/>
            <p:cNvSpPr txBox="1"/>
            <p:nvPr/>
          </p:nvSpPr>
          <p:spPr>
            <a:xfrm>
              <a:off x="7564325" y="4852364"/>
              <a:ext cx="18084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solidFill>
                    <a:schemeClr val="lt1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Mercados Responsables</a:t>
              </a:r>
              <a:endParaRPr sz="15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385" name="Google Shape;385;g2e18516ccb0_0_487"/>
            <p:cNvSpPr/>
            <p:nvPr/>
          </p:nvSpPr>
          <p:spPr>
            <a:xfrm rot="-2866360">
              <a:off x="6574205" y="1738557"/>
              <a:ext cx="399063" cy="686631"/>
            </a:xfrm>
            <a:prstGeom prst="curvedLeftArrow">
              <a:avLst>
                <a:gd name="adj1" fmla="val 25000"/>
                <a:gd name="adj2" fmla="val 52551"/>
                <a:gd name="adj3" fmla="val 25000"/>
              </a:avLst>
            </a:prstGeom>
            <a:solidFill>
              <a:srgbClr val="FAAA2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g2e18516ccb0_0_487"/>
            <p:cNvSpPr/>
            <p:nvPr/>
          </p:nvSpPr>
          <p:spPr>
            <a:xfrm rot="7470237">
              <a:off x="5118597" y="2747415"/>
              <a:ext cx="386610" cy="790524"/>
            </a:xfrm>
            <a:prstGeom prst="curvedLeftArrow">
              <a:avLst>
                <a:gd name="adj1" fmla="val 25000"/>
                <a:gd name="adj2" fmla="val 50000"/>
                <a:gd name="adj3" fmla="val 33831"/>
              </a:avLst>
            </a:prstGeom>
            <a:solidFill>
              <a:srgbClr val="FAAA2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g2e18516ccb0_0_487"/>
            <p:cNvSpPr/>
            <p:nvPr/>
          </p:nvSpPr>
          <p:spPr>
            <a:xfrm>
              <a:off x="4662061" y="1657781"/>
              <a:ext cx="1892700" cy="1153200"/>
            </a:xfrm>
            <a:prstGeom prst="ellipse">
              <a:avLst/>
            </a:prstGeom>
            <a:solidFill>
              <a:srgbClr val="FCB518"/>
            </a:solidFill>
            <a:ln w="9525" cap="flat" cmpd="sng">
              <a:solidFill>
                <a:srgbClr val="FAAA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388" name="Google Shape;388;g2e18516ccb0_0_487"/>
            <p:cNvSpPr txBox="1"/>
            <p:nvPr/>
          </p:nvSpPr>
          <p:spPr>
            <a:xfrm>
              <a:off x="4722513" y="1896682"/>
              <a:ext cx="18084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solidFill>
                    <a:schemeClr val="lt1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Agricultores (RAI)</a:t>
              </a:r>
              <a:endParaRPr sz="15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389" name="Google Shape;389;g2e18516ccb0_0_487"/>
            <p:cNvSpPr/>
            <p:nvPr/>
          </p:nvSpPr>
          <p:spPr>
            <a:xfrm>
              <a:off x="5378838" y="2389217"/>
              <a:ext cx="1892700" cy="1153200"/>
            </a:xfrm>
            <a:prstGeom prst="ellipse">
              <a:avLst/>
            </a:prstGeom>
            <a:solidFill>
              <a:srgbClr val="E54E1A"/>
            </a:solidFill>
            <a:ln w="9525" cap="flat" cmpd="sng">
              <a:solidFill>
                <a:srgbClr val="E54E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i="0" u="none" strike="noStrike" cap="none">
                  <a:solidFill>
                    <a:schemeClr val="lt1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Empresa Rural</a:t>
              </a:r>
              <a:endParaRPr sz="1500" i="0" u="none" strike="noStrike" cap="none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</p:grpSp>
      <p:pic>
        <p:nvPicPr>
          <p:cNvPr id="390" name="Google Shape;390;g2e18516ccb0_0_487" descr="A red and yellow letters on a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6525" y="6386950"/>
            <a:ext cx="1920725" cy="32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e18516ccb0_0_328"/>
          <p:cNvSpPr txBox="1">
            <a:spLocks noGrp="1"/>
          </p:cNvSpPr>
          <p:nvPr>
            <p:ph type="title"/>
          </p:nvPr>
        </p:nvSpPr>
        <p:spPr>
          <a:xfrm>
            <a:off x="416900" y="621575"/>
            <a:ext cx="11360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4000" b="1" dirty="0" err="1">
                <a:latin typeface="Montserrat"/>
                <a:ea typeface="Montserrat"/>
                <a:cs typeface="Montserrat"/>
                <a:sym typeface="Montserrat"/>
              </a:rPr>
              <a:t>Elementos</a:t>
            </a:r>
            <a:r>
              <a:rPr lang="en-US" sz="4000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dirty="0" err="1">
                <a:latin typeface="Montserrat"/>
                <a:ea typeface="Montserrat"/>
                <a:cs typeface="Montserrat"/>
                <a:sym typeface="Montserrat"/>
              </a:rPr>
              <a:t>fundamentales</a:t>
            </a:r>
            <a:r>
              <a:rPr lang="en-US" sz="4000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dirty="0" err="1">
                <a:latin typeface="Montserrat"/>
                <a:ea typeface="Montserrat"/>
                <a:cs typeface="Montserrat"/>
                <a:sym typeface="Montserrat"/>
              </a:rPr>
              <a:t>sobre</a:t>
            </a:r>
            <a:r>
              <a:rPr lang="en-US" sz="4000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dirty="0" err="1"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4000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dirty="0" err="1">
                <a:latin typeface="Montserrat"/>
                <a:ea typeface="Montserrat"/>
                <a:cs typeface="Montserrat"/>
                <a:sym typeface="Montserrat"/>
              </a:rPr>
              <a:t>marco</a:t>
            </a:r>
            <a:endParaRPr sz="40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7" name="Google Shape;397;g2e18516ccb0_0_328"/>
          <p:cNvSpPr txBox="1">
            <a:spLocks noGrp="1"/>
          </p:cNvSpPr>
          <p:nvPr>
            <p:ph type="body" idx="1"/>
          </p:nvPr>
        </p:nvSpPr>
        <p:spPr>
          <a:xfrm>
            <a:off x="415600" y="1536624"/>
            <a:ext cx="11360700" cy="51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200"/>
              <a:buFont typeface="Montserrat"/>
              <a:buChar char="●"/>
            </a:pPr>
            <a:endParaRPr lang="en-US" sz="2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200"/>
              <a:buFont typeface="Montserrat"/>
              <a:buChar char="●"/>
            </a:pP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Cada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actor es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autónomo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pero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sus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objetivos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acciones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están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interconectados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200"/>
              <a:buFont typeface="Montserrat"/>
              <a:buChar char="●"/>
            </a:pPr>
            <a:endParaRPr sz="2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200"/>
              <a:buFont typeface="Montserrat"/>
              <a:buChar char="●"/>
            </a:pP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Cada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actor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tiene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roles y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responsabilidades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que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responden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a sus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fortalezas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posicionamiento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sistema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200"/>
              <a:buFont typeface="Montserrat"/>
              <a:buChar char="●"/>
            </a:pPr>
            <a:endParaRPr sz="2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200"/>
              <a:buFont typeface="Montserrat"/>
              <a:buChar char="●"/>
            </a:pP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Cada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actor (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menos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mercado)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cuenta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con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mecanismos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aprendizaje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para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adaptarse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cambios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200"/>
              <a:buFont typeface="Montserrat"/>
              <a:buChar char="●"/>
            </a:pPr>
            <a:endParaRPr sz="2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200"/>
              <a:buFont typeface="Montserrat"/>
              <a:buChar char="●"/>
            </a:pP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Aunque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mercado no es un actor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todavía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incluido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sistema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aprendizaje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, es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importante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incluirlo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modelo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200"/>
              <a:buFont typeface="Montserrat"/>
              <a:buChar char="●"/>
            </a:pPr>
            <a:endParaRPr lang="en-US" sz="2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E54E1A"/>
              </a:buClr>
              <a:buSzPts val="2200"/>
              <a:buFont typeface="Montserrat"/>
              <a:buChar char="●"/>
            </a:pP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Se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evidencia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pasos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iniciales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construcción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de un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sistema</a:t>
            </a: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dirty="0" err="1">
                <a:latin typeface="Montserrat"/>
                <a:ea typeface="Montserrat"/>
                <a:cs typeface="Montserrat"/>
                <a:sym typeface="Montserrat"/>
              </a:rPr>
              <a:t>adaptativo</a:t>
            </a:r>
            <a:endParaRPr sz="2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g20deeb62bdb_0_1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28356" y="6512719"/>
            <a:ext cx="1109663" cy="195263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g20deeb62bdb_0_117"/>
          <p:cNvSpPr txBox="1"/>
          <p:nvPr/>
        </p:nvSpPr>
        <p:spPr>
          <a:xfrm>
            <a:off x="7266952" y="5427337"/>
            <a:ext cx="47712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Presupuesto 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4" name="Google Shape;404;g20deeb62bdb_0_117" descr="A giraffe eating leaves from a tre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8588" y="-688042"/>
            <a:ext cx="12192000" cy="75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g20deeb62bdb_0_117"/>
          <p:cNvSpPr/>
          <p:nvPr/>
        </p:nvSpPr>
        <p:spPr>
          <a:xfrm>
            <a:off x="-71260" y="-732769"/>
            <a:ext cx="12374100" cy="7635600"/>
          </a:xfrm>
          <a:prstGeom prst="rect">
            <a:avLst/>
          </a:prstGeom>
          <a:solidFill>
            <a:schemeClr val="lt1">
              <a:alpha val="8118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g20deeb62bdb_0_117"/>
          <p:cNvSpPr txBox="1"/>
          <p:nvPr/>
        </p:nvSpPr>
        <p:spPr>
          <a:xfrm>
            <a:off x="804672" y="567379"/>
            <a:ext cx="10387500" cy="52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dk1"/>
                </a:solidFill>
              </a:rPr>
              <a:t>Muchas Gracias!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Wain Collen, Director Ejecutivo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wain@losaliados.org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1368</Words>
  <Application>Microsoft Macintosh PowerPoint</Application>
  <PresentationFormat>Widescreen</PresentationFormat>
  <Paragraphs>239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Open Sans</vt:lpstr>
      <vt:lpstr>Montserrat SemiBold</vt:lpstr>
      <vt:lpstr>Montserrat Medium</vt:lpstr>
      <vt:lpstr>Arial</vt:lpstr>
      <vt:lpstr>Montserrat</vt:lpstr>
      <vt:lpstr>Roboto</vt:lpstr>
      <vt:lpstr>Montserrat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&amp; McKnight</vt:lpstr>
      <vt:lpstr>Contexto del proyecto</vt:lpstr>
      <vt:lpstr>Proposito</vt:lpstr>
      <vt:lpstr>Objetivos específicos:</vt:lpstr>
      <vt:lpstr>Literatura Clave – empresas rurales</vt:lpstr>
      <vt:lpstr>Literatura Clave – RAI</vt:lpstr>
      <vt:lpstr>Metodología – Acción-investigación</vt:lpstr>
      <vt:lpstr>Los Cinco Capitales del Sustainable Livelihoods Framework (SLF) (Chambers y Conway 1991, DFID 1999). </vt:lpstr>
      <vt:lpstr>Actividades - Empresas Rurales</vt:lpstr>
      <vt:lpstr>Actividades - RAI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Distribución de 4 capitales</vt:lpstr>
      <vt:lpstr>Hallazgos (5 &amp; 6) </vt:lpstr>
      <vt:lpstr>Hallazgos (7) </vt:lpstr>
      <vt:lpstr>PowerPoint Presentation</vt:lpstr>
      <vt:lpstr>La “emergencia” de un marco teórico</vt:lpstr>
      <vt:lpstr>Elementos fundamentales sobre el marco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Wain Collen</dc:creator>
  <cp:lastModifiedBy>Wain Collen</cp:lastModifiedBy>
  <cp:revision>16</cp:revision>
  <dcterms:created xsi:type="dcterms:W3CDTF">2023-12-07T13:18:56Z</dcterms:created>
  <dcterms:modified xsi:type="dcterms:W3CDTF">2024-06-03T18:43:33Z</dcterms:modified>
</cp:coreProperties>
</file>