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99" r:id="rId4"/>
    <p:sldMasterId id="2147483686" r:id="rId5"/>
    <p:sldMasterId id="2147483722" r:id="rId6"/>
    <p:sldMasterId id="2147483739" r:id="rId7"/>
  </p:sldMasterIdLst>
  <p:notesMasterIdLst>
    <p:notesMasterId r:id="rId29"/>
  </p:notesMasterIdLst>
  <p:sldIdLst>
    <p:sldId id="257" r:id="rId8"/>
    <p:sldId id="690" r:id="rId9"/>
    <p:sldId id="270" r:id="rId10"/>
    <p:sldId id="269" r:id="rId11"/>
    <p:sldId id="710" r:id="rId12"/>
    <p:sldId id="290" r:id="rId13"/>
    <p:sldId id="271" r:id="rId14"/>
    <p:sldId id="287" r:id="rId15"/>
    <p:sldId id="304" r:id="rId16"/>
    <p:sldId id="320" r:id="rId17"/>
    <p:sldId id="279" r:id="rId18"/>
    <p:sldId id="699" r:id="rId19"/>
    <p:sldId id="714" r:id="rId20"/>
    <p:sldId id="708" r:id="rId21"/>
    <p:sldId id="504" r:id="rId22"/>
    <p:sldId id="716" r:id="rId23"/>
    <p:sldId id="698" r:id="rId24"/>
    <p:sldId id="720" r:id="rId25"/>
    <p:sldId id="717" r:id="rId26"/>
    <p:sldId id="718" r:id="rId27"/>
    <p:sldId id="719" r:id="rId28"/>
  </p:sldIdLst>
  <p:sldSz cx="12192000" cy="6858000"/>
  <p:notesSz cx="6858000" cy="9144000"/>
  <p:embeddedFontLst>
    <p:embeddedFont>
      <p:font typeface="Georgia" panose="02040502050405020303" pitchFamily="18" charset="0"/>
      <p:regular r:id="rId30"/>
      <p:bold r:id="rId31"/>
      <p:italic r:id="rId32"/>
      <p:boldItalic r:id="rId33"/>
    </p:embeddedFont>
    <p:embeddedFont>
      <p:font typeface="Source Sans Pro" panose="020B0503030403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75" roundtripDataSignature="AMtx7mgT8LtKey64M14mLq8RWL19y49a7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1FD056-8452-91D5-B2F2-2B34F7DDDC21}" name="Paul Rogé" initials="PR" userId="S::proge@mcknight.org::17497197-0aa8-4fa3-9dc0-9bee88ff5659" providerId="AD"/>
  <p188:author id="{AAC86F9D-6B01-3CC1-650A-3C486291E1FA}" name="Jane Maland Cady" initials="JC" userId="S::jmalandcady@mcknight.org::b9af30e4-2064-4b1e-9b2a-bc36272d31ad" providerId="AD"/>
  <p188:author id="{1404D6B3-7E3D-4145-E631-A7BE7947E051}" name="Dan Thiede" initials="DT" userId="S::dthiede@mcknight.org::5d04e30a-1635-4a88-ad4f-6780c251160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Rogé" initials="" lastIdx="8" clrIdx="0"/>
  <p:cmAuthor id="1" name="Beth Desnick" initials="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257"/>
    <a:srgbClr val="799900"/>
    <a:srgbClr val="D2D0CE"/>
    <a:srgbClr val="E1CD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DF13C-533B-43D6-A6D5-CEC3EBEA96EA}" v="371" dt="2024-06-01T13:17:13.159"/>
    <p1510:client id="{5C691CCE-5A64-C04D-E069-5DF0DF0FF607}" v="160" dt="2024-06-02T23:33:42.677"/>
    <p1510:client id="{BF23F111-E336-47A4-981C-F29F8A88AC4B}" v="2459" dt="2024-06-03T13:00:28.613"/>
    <p1510:client id="{ED5004F1-FA0E-4859-B632-684880E6660A}" v="6029" dt="2024-06-03T03:53:37.438"/>
    <p1510:client id="{FDD276CF-9CDD-2D06-93F4-2EECEA09E718}" v="1" dt="2024-06-03T11:26:21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29825"/>
  </p:normalViewPr>
  <p:slideViewPr>
    <p:cSldViewPr snapToGrid="0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font" Target="fonts/font5.fntdata"/><Relationship Id="rId76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7.fntdata"/><Relationship Id="rId82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2.fntdata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77" Type="http://schemas.openxmlformats.org/officeDocument/2006/relationships/presProps" Target="presProps.xml"/><Relationship Id="rId8" Type="http://schemas.openxmlformats.org/officeDocument/2006/relationships/slide" Target="slides/slide1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4.fntdata"/><Relationship Id="rId20" Type="http://schemas.openxmlformats.org/officeDocument/2006/relationships/slide" Target="slides/slide13.xml"/><Relationship Id="rId7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91faca181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538" name="Google Shape;538;g291faca1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360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917b9c9994_2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2" name="Google Shape;672;g2917b9c9994_2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SzPts val="1200"/>
              <a:buFont typeface="Calibri"/>
            </a:pPr>
            <a:endParaRPr lang="en-US" dirty="0"/>
          </a:p>
          <a:p>
            <a:pPr marL="0" indent="0">
              <a:buSzPts val="1200"/>
            </a:pPr>
            <a:endParaRPr lang="en-US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673" name="Google Shape;673;g2917b9c9994_2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b="1" dirty="0"/>
          </a:p>
        </p:txBody>
      </p:sp>
      <p:sp>
        <p:nvSpPr>
          <p:cNvPr id="664" name="Google Shape;66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9206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</a:pPr>
            <a:endParaRPr lang="en-US" sz="1800" u="none" strike="noStrike" dirty="0">
              <a:effectLst/>
              <a:latin typeface="Arial"/>
              <a:ea typeface="Arial" panose="020B0604020202020204" pitchFamily="34" charset="0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6407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917b9c9994_8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g2917b9c9994_8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Clr>
                <a:schemeClr val="dk1"/>
              </a:buClr>
            </a:pPr>
            <a:endParaRPr lang="en-US" dirty="0"/>
          </a:p>
        </p:txBody>
      </p:sp>
      <p:sp>
        <p:nvSpPr>
          <p:cNvPr id="684" name="Google Shape;684;g2917b9c9994_8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293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Aft>
                <a:spcPts val="1500"/>
              </a:spcAft>
              <a:buFont typeface="Arial,Sans-Serif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8193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B8BB7-7410-C55F-A504-29442B293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EFDFD4-D3C6-1A68-7F7E-AE4C45F48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1487B-F093-18E9-41E8-0DB0C8AC9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en-US" b="1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0A3C5-A350-A7B3-6BF2-3E5139A181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08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0" name="Google Shape;8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9" name="Google Shape;55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s-MX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s-MX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6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</p:txBody>
      </p:sp>
      <p:sp>
        <p:nvSpPr>
          <p:cNvPr id="560" name="Google Shape;56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081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9" name="Google Shape;55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</p:txBody>
      </p:sp>
      <p:sp>
        <p:nvSpPr>
          <p:cNvPr id="560" name="Google Shape;56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773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lang="en-US" sz="1200" b="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7732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effectLst/>
              <a:highlight>
                <a:srgbClr val="FDFDFD"/>
              </a:highlight>
              <a:latin typeface="Segoe UI Web (West European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877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953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8bff462522_7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6" name="Google Shape;826;g28bff462522_7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ts val="14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“</a:t>
            </a:r>
            <a:endParaRPr lang="en-US" dirty="0">
              <a:effectLst/>
            </a:endParaRPr>
          </a:p>
        </p:txBody>
      </p:sp>
      <p:sp>
        <p:nvSpPr>
          <p:cNvPr id="827" name="Google Shape;827;g28bff462522_7_1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33159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62485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1460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6807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5017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2"/>
          <p:cNvPicPr preferRelativeResize="0"/>
          <p:nvPr/>
        </p:nvPicPr>
        <p:blipFill rotWithShape="1">
          <a:blip r:embed="rId2">
            <a:alphaModFix/>
          </a:blip>
          <a:srcRect t="118" b="119"/>
          <a:stretch/>
        </p:blipFill>
        <p:spPr>
          <a:xfrm>
            <a:off x="0" y="25"/>
            <a:ext cx="122099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1960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111">
              <a:alpha val="35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2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18" name="Google Shape;1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425" y="800150"/>
            <a:ext cx="2501249" cy="1823424"/>
          </a:xfrm>
          <a:prstGeom prst="rect">
            <a:avLst/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052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igh angle view of a valley&#10;&#10;Description automatically generated">
            <a:extLst>
              <a:ext uri="{FF2B5EF4-FFF2-40B4-BE49-F238E27FC236}">
                <a16:creationId xmlns:a16="http://schemas.microsoft.com/office/drawing/2014/main" id="{5FA102AE-B028-4BBE-527A-DBB416BB7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20416" r="204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F6A951-A1C3-E4F6-6738-F63F4EC5E27E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6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oogle Shape;16;p42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18" name="Google Shape;18;p42"/>
          <p:cNvPicPr preferRelativeResize="0"/>
          <p:nvPr/>
        </p:nvPicPr>
        <p:blipFill>
          <a:blip r:embed="rId4"/>
          <a:srcRect/>
          <a:stretch/>
        </p:blipFill>
        <p:spPr>
          <a:xfrm>
            <a:off x="2488386" y="849357"/>
            <a:ext cx="1652890" cy="1247273"/>
          </a:xfrm>
          <a:prstGeom prst="rect">
            <a:avLst/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64705"/>
              </a:srgbClr>
            </a:outerShdw>
          </a:effectLst>
        </p:spPr>
      </p:pic>
      <p:pic>
        <p:nvPicPr>
          <p:cNvPr id="4" name="Picture 3" descr="A red and white circle with a number and text&#10;&#10;Description automatically generated">
            <a:extLst>
              <a:ext uri="{FF2B5EF4-FFF2-40B4-BE49-F238E27FC236}">
                <a16:creationId xmlns:a16="http://schemas.microsoft.com/office/drawing/2014/main" id="{84870E48-282B-3F89-0B17-0A2CC6EBFCB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43561" y="416637"/>
            <a:ext cx="1971251" cy="19712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Light Background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7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7"/>
          <p:cNvSpPr txBox="1">
            <a:spLocks noGrp="1"/>
          </p:cNvSpPr>
          <p:nvPr>
            <p:ph type="body" idx="1"/>
          </p:nvPr>
        </p:nvSpPr>
        <p:spPr>
          <a:xfrm>
            <a:off x="676836" y="2012151"/>
            <a:ext cx="10515600" cy="38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Font typeface="Arial"/>
              <a:buNone/>
              <a:defRPr sz="2000"/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47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b6504a28fe_0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g1b6504a28fe_0_6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1b6504a28fe_0_6"/>
          <p:cNvSpPr/>
          <p:nvPr/>
        </p:nvSpPr>
        <p:spPr>
          <a:xfrm>
            <a:off x="958259" y="2621244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b6504a28fe_0_6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56" name="Google Shape;56;g1b6504a28fe_0_6"/>
          <p:cNvPicPr preferRelativeResize="0"/>
          <p:nvPr/>
        </p:nvPicPr>
        <p:blipFill rotWithShape="1">
          <a:blip r:embed="rId2">
            <a:alphaModFix/>
          </a:blip>
          <a:srcRect l="7779" r="-7779"/>
          <a:stretch/>
        </p:blipFill>
        <p:spPr>
          <a:xfrm>
            <a:off x="0" y="614273"/>
            <a:ext cx="3657601" cy="762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59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">
  <p:cSld name="Bullets Dark Backgrnd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5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  <a:defRPr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5"/>
          <p:cNvSpPr txBox="1">
            <a:spLocks noGrp="1"/>
          </p:cNvSpPr>
          <p:nvPr>
            <p:ph type="body" idx="1"/>
          </p:nvPr>
        </p:nvSpPr>
        <p:spPr>
          <a:xfrm>
            <a:off x="676836" y="2490951"/>
            <a:ext cx="10515600" cy="368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ͦ"/>
              <a:defRPr sz="3200">
                <a:solidFill>
                  <a:schemeClr val="lt1"/>
                </a:solidFill>
              </a:defRPr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−"/>
              <a:defRPr sz="3200">
                <a:solidFill>
                  <a:schemeClr val="lt1"/>
                </a:solidFill>
              </a:defRPr>
            </a:lvl3pPr>
            <a:lvl4pPr marL="1828800" lvl="3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Noto Sans Symbols"/>
              <a:buChar char="⮚"/>
              <a:defRPr sz="3200">
                <a:solidFill>
                  <a:schemeClr val="lt1"/>
                </a:solidFill>
              </a:defRPr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45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309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 1">
  <p:cSld name="Bullets Dark Backgrnd 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b6504a28fe_1_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774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Light" type="titleOnly">
  <p:cSld name="Short Paragraph Ligh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0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0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361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Center Title Slide">
  <p:cSld name=" Center Title Slid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1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1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78" name="Google Shape;78;p51" descr="A red background with white text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61851" y="1172275"/>
            <a:ext cx="4268297" cy="768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028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Photo">
  <p:cSld name="Full Screen Photo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2910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Dark Bkgr">
  <p:cSld name="Short Paragraph Dark Bkg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3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3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032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Charts or Images">
  <p:cSld name="Comparison Charts or Image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4"/>
          <p:cNvSpPr txBox="1">
            <a:spLocks noGrp="1"/>
          </p:cNvSpPr>
          <p:nvPr>
            <p:ph type="body" idx="1"/>
          </p:nvPr>
        </p:nvSpPr>
        <p:spPr>
          <a:xfrm>
            <a:off x="678424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54"/>
          <p:cNvSpPr txBox="1">
            <a:spLocks noGrp="1"/>
          </p:cNvSpPr>
          <p:nvPr>
            <p:ph type="body" idx="2"/>
          </p:nvPr>
        </p:nvSpPr>
        <p:spPr>
          <a:xfrm>
            <a:off x="678424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4"/>
          <p:cNvSpPr txBox="1">
            <a:spLocks noGrp="1"/>
          </p:cNvSpPr>
          <p:nvPr>
            <p:ph type="body" idx="3"/>
          </p:nvPr>
        </p:nvSpPr>
        <p:spPr>
          <a:xfrm>
            <a:off x="6010836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" name="Google Shape;89;p54"/>
          <p:cNvSpPr txBox="1">
            <a:spLocks noGrp="1"/>
          </p:cNvSpPr>
          <p:nvPr>
            <p:ph type="body" idx="4"/>
          </p:nvPr>
        </p:nvSpPr>
        <p:spPr>
          <a:xfrm>
            <a:off x="6010836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54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4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4428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">
  <p:cSld name="2/3 Photo and Word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9"/>
          <p:cNvSpPr/>
          <p:nvPr/>
        </p:nvSpPr>
        <p:spPr>
          <a:xfrm>
            <a:off x="0" y="0"/>
            <a:ext cx="4072128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9"/>
          <p:cNvSpPr>
            <a:spLocks noGrp="1"/>
          </p:cNvSpPr>
          <p:nvPr>
            <p:ph type="pic" idx="2"/>
          </p:nvPr>
        </p:nvSpPr>
        <p:spPr>
          <a:xfrm>
            <a:off x="4072128" y="0"/>
            <a:ext cx="8119872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49"/>
          <p:cNvSpPr txBox="1">
            <a:spLocks noGrp="1"/>
          </p:cNvSpPr>
          <p:nvPr>
            <p:ph type="title"/>
          </p:nvPr>
        </p:nvSpPr>
        <p:spPr>
          <a:xfrm>
            <a:off x="678424" y="2250913"/>
            <a:ext cx="291194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9"/>
          <p:cNvSpPr/>
          <p:nvPr/>
        </p:nvSpPr>
        <p:spPr>
          <a:xfrm>
            <a:off x="796895" y="2025884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7692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ver photo">
  <p:cSld name="Text over photo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55"/>
          <p:cNvSpPr txBox="1">
            <a:spLocks noGrp="1"/>
          </p:cNvSpPr>
          <p:nvPr>
            <p:ph type="title"/>
          </p:nvPr>
        </p:nvSpPr>
        <p:spPr>
          <a:xfrm>
            <a:off x="682598" y="5013434"/>
            <a:ext cx="105156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5"/>
          <p:cNvSpPr/>
          <p:nvPr/>
        </p:nvSpPr>
        <p:spPr>
          <a:xfrm>
            <a:off x="796895" y="4807198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9309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7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7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7"/>
          <p:cNvSpPr txBox="1">
            <a:spLocks noGrp="1"/>
          </p:cNvSpPr>
          <p:nvPr>
            <p:ph type="body" idx="1"/>
          </p:nvPr>
        </p:nvSpPr>
        <p:spPr>
          <a:xfrm>
            <a:off x="5985436" y="4535964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0437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Option 2">
  <p:cSld name="Quote Option 2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8"/>
          <p:cNvSpPr txBox="1">
            <a:spLocks noGrp="1"/>
          </p:cNvSpPr>
          <p:nvPr>
            <p:ph type="title"/>
          </p:nvPr>
        </p:nvSpPr>
        <p:spPr>
          <a:xfrm>
            <a:off x="1987826" y="1432868"/>
            <a:ext cx="773927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8"/>
          <p:cNvSpPr txBox="1">
            <a:spLocks noGrp="1"/>
          </p:cNvSpPr>
          <p:nvPr>
            <p:ph type="body" idx="1"/>
          </p:nvPr>
        </p:nvSpPr>
        <p:spPr>
          <a:xfrm>
            <a:off x="5985436" y="5308199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115" name="Google Shape;115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6226" y="624485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9727096" y="3593387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18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 1 1">
  <p:cSld name="2/3 Photo and Word_1_1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90ba07fcb2_0_14"/>
          <p:cNvSpPr/>
          <p:nvPr/>
        </p:nvSpPr>
        <p:spPr>
          <a:xfrm>
            <a:off x="0" y="0"/>
            <a:ext cx="4549500" cy="6876300"/>
          </a:xfrm>
          <a:prstGeom prst="rect">
            <a:avLst/>
          </a:prstGeom>
          <a:solidFill>
            <a:srgbClr val="CB00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g290ba07fcb2_0_14"/>
          <p:cNvSpPr txBox="1">
            <a:spLocks noGrp="1"/>
          </p:cNvSpPr>
          <p:nvPr>
            <p:ph type="title"/>
          </p:nvPr>
        </p:nvSpPr>
        <p:spPr>
          <a:xfrm>
            <a:off x="678425" y="1444050"/>
            <a:ext cx="39324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g290ba07fcb2_0_14"/>
          <p:cNvSpPr/>
          <p:nvPr/>
        </p:nvSpPr>
        <p:spPr>
          <a:xfrm>
            <a:off x="796895" y="1313159"/>
            <a:ext cx="914400" cy="6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b6504a28fe_0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g1b6504a28fe_0_6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1b6504a28fe_0_6"/>
          <p:cNvSpPr/>
          <p:nvPr/>
        </p:nvSpPr>
        <p:spPr>
          <a:xfrm>
            <a:off x="958259" y="2621244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g1b6504a28fe_0_6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60" name="Google Shape;60;g1b6504a28fe_0_6"/>
          <p:cNvPicPr preferRelativeResize="0"/>
          <p:nvPr/>
        </p:nvPicPr>
        <p:blipFill rotWithShape="1">
          <a:blip r:embed="rId2">
            <a:alphaModFix/>
          </a:blip>
          <a:srcRect l="7779" r="-7779"/>
          <a:stretch/>
        </p:blipFill>
        <p:spPr>
          <a:xfrm>
            <a:off x="0" y="614273"/>
            <a:ext cx="3657601" cy="76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">
  <p:cSld name="Bullets Dark Backgrnd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  <a:defRPr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body" idx="1"/>
          </p:nvPr>
        </p:nvSpPr>
        <p:spPr>
          <a:xfrm>
            <a:off x="676836" y="2490951"/>
            <a:ext cx="10515600" cy="368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ͦ"/>
              <a:defRPr sz="3200">
                <a:solidFill>
                  <a:schemeClr val="lt1"/>
                </a:solidFill>
              </a:defRPr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−"/>
              <a:defRPr sz="3200">
                <a:solidFill>
                  <a:schemeClr val="lt1"/>
                </a:solidFill>
              </a:defRPr>
            </a:lvl3pPr>
            <a:lvl4pPr marL="1828800" lvl="3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Noto Sans Symbols"/>
              <a:buChar char="⮚"/>
              <a:defRPr sz="3200">
                <a:solidFill>
                  <a:schemeClr val="lt1"/>
                </a:solidFill>
              </a:defRPr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 1">
  <p:cSld name="Bullets Dark Backgrnd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b6504a28fe_1_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Light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0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Center Title Slide">
  <p:cSld name=" Center Title Slid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1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82" name="Google Shape;82;p51" descr="A red background with white text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61851" y="1172275"/>
            <a:ext cx="4268297" cy="768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Photo">
  <p:cSld name="Full Screen Photo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Dark Bkgr">
  <p:cSld name="Short Paragraph Dark Bkg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3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3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">
  <p:cSld name="2/3 Photo and Word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9"/>
          <p:cNvSpPr/>
          <p:nvPr/>
        </p:nvSpPr>
        <p:spPr>
          <a:xfrm>
            <a:off x="0" y="0"/>
            <a:ext cx="4072128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9"/>
          <p:cNvSpPr>
            <a:spLocks noGrp="1"/>
          </p:cNvSpPr>
          <p:nvPr>
            <p:ph type="pic" idx="2"/>
          </p:nvPr>
        </p:nvSpPr>
        <p:spPr>
          <a:xfrm>
            <a:off x="4072128" y="0"/>
            <a:ext cx="8119872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49"/>
          <p:cNvSpPr txBox="1">
            <a:spLocks noGrp="1"/>
          </p:cNvSpPr>
          <p:nvPr>
            <p:ph type="title"/>
          </p:nvPr>
        </p:nvSpPr>
        <p:spPr>
          <a:xfrm>
            <a:off x="678424" y="2250913"/>
            <a:ext cx="291194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9"/>
          <p:cNvSpPr/>
          <p:nvPr/>
        </p:nvSpPr>
        <p:spPr>
          <a:xfrm>
            <a:off x="796895" y="2025884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ver photo">
  <p:cSld name="Text over photo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55"/>
          <p:cNvSpPr txBox="1">
            <a:spLocks noGrp="1"/>
          </p:cNvSpPr>
          <p:nvPr>
            <p:ph type="title"/>
          </p:nvPr>
        </p:nvSpPr>
        <p:spPr>
          <a:xfrm>
            <a:off x="682598" y="5013434"/>
            <a:ext cx="105156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5"/>
          <p:cNvSpPr/>
          <p:nvPr/>
        </p:nvSpPr>
        <p:spPr>
          <a:xfrm>
            <a:off x="796895" y="4807198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7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7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7"/>
          <p:cNvSpPr txBox="1">
            <a:spLocks noGrp="1"/>
          </p:cNvSpPr>
          <p:nvPr>
            <p:ph type="body" idx="1"/>
          </p:nvPr>
        </p:nvSpPr>
        <p:spPr>
          <a:xfrm>
            <a:off x="5985436" y="4535964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Option 2">
  <p:cSld name="Quote Option 2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8"/>
          <p:cNvSpPr txBox="1">
            <a:spLocks noGrp="1"/>
          </p:cNvSpPr>
          <p:nvPr>
            <p:ph type="title"/>
          </p:nvPr>
        </p:nvSpPr>
        <p:spPr>
          <a:xfrm>
            <a:off x="1987826" y="1432868"/>
            <a:ext cx="773927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8"/>
          <p:cNvSpPr txBox="1">
            <a:spLocks noGrp="1"/>
          </p:cNvSpPr>
          <p:nvPr>
            <p:ph type="body" idx="1"/>
          </p:nvPr>
        </p:nvSpPr>
        <p:spPr>
          <a:xfrm>
            <a:off x="5985436" y="5308199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119" name="Google Shape;119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6226" y="624485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9727096" y="3593387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25250" y="6286501"/>
            <a:ext cx="225816" cy="186761"/>
          </a:xfrm>
          <a:prstGeom prst="rect">
            <a:avLst/>
          </a:prstGeom>
        </p:spPr>
        <p:txBody>
          <a:bodyPr/>
          <a:lstStyle>
            <a:lvl1pPr algn="l">
              <a:defRPr sz="900" spc="126">
                <a:solidFill>
                  <a:srgbClr val="2A2A2A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97" name="Zeus Jones"/>
          <p:cNvSpPr txBox="1">
            <a:spLocks noGrp="1"/>
          </p:cNvSpPr>
          <p:nvPr>
            <p:ph type="body" sz="quarter" idx="21"/>
          </p:nvPr>
        </p:nvSpPr>
        <p:spPr>
          <a:xfrm>
            <a:off x="446745" y="6324874"/>
            <a:ext cx="2972718" cy="20002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anchor="t"/>
          <a:lstStyle/>
          <a:p>
            <a:pPr marL="0" lvl="1" indent="0" algn="l">
              <a:spcBef>
                <a:spcPts val="0"/>
              </a:spcBef>
              <a:buSzTx/>
              <a:buNone/>
              <a:defRPr spc="48">
                <a:solidFill>
                  <a:srgbClr val="2A2A2A"/>
                </a:solidFill>
              </a:defRPr>
            </a:pPr>
            <a:r>
              <a:t>Zeus Jones</a:t>
            </a:r>
          </a:p>
        </p:txBody>
      </p:sp>
    </p:spTree>
    <p:extLst>
      <p:ext uri="{BB962C8B-B14F-4D97-AF65-F5344CB8AC3E}">
        <p14:creationId xmlns:p14="http://schemas.microsoft.com/office/powerpoint/2010/main" val="405275204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">
  <p:cSld name="2/3 Photo and Word_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bff462522_7_73"/>
          <p:cNvSpPr/>
          <p:nvPr/>
        </p:nvSpPr>
        <p:spPr>
          <a:xfrm>
            <a:off x="0" y="0"/>
            <a:ext cx="45495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28bff462522_7_73"/>
          <p:cNvSpPr txBox="1">
            <a:spLocks noGrp="1"/>
          </p:cNvSpPr>
          <p:nvPr>
            <p:ph type="title"/>
          </p:nvPr>
        </p:nvSpPr>
        <p:spPr>
          <a:xfrm>
            <a:off x="678425" y="1291650"/>
            <a:ext cx="39324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g28bff462522_7_73"/>
          <p:cNvSpPr txBox="1">
            <a:spLocks noGrp="1"/>
          </p:cNvSpPr>
          <p:nvPr>
            <p:ph type="body" idx="1"/>
          </p:nvPr>
        </p:nvSpPr>
        <p:spPr>
          <a:xfrm>
            <a:off x="676836" y="3297550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g28bff462522_7_73"/>
          <p:cNvSpPr/>
          <p:nvPr/>
        </p:nvSpPr>
        <p:spPr>
          <a:xfrm>
            <a:off x="796895" y="1160759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28bff462522_7_3"/>
          <p:cNvPicPr preferRelativeResize="0"/>
          <p:nvPr/>
        </p:nvPicPr>
        <p:blipFill rotWithShape="1">
          <a:blip r:embed="rId2">
            <a:alphaModFix/>
          </a:blip>
          <a:srcRect l="2201" t="3993" r="1653"/>
          <a:stretch/>
        </p:blipFill>
        <p:spPr>
          <a:xfrm>
            <a:off x="0" y="25"/>
            <a:ext cx="1220997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28bff462522_7_3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g28bff462522_7_3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195" name="Google Shape;195;g28bff462522_7_3"/>
          <p:cNvPicPr preferRelativeResize="0"/>
          <p:nvPr/>
        </p:nvPicPr>
        <p:blipFill rotWithShape="1">
          <a:blip r:embed="rId3">
            <a:alphaModFix/>
          </a:blip>
          <a:srcRect l="7780" r="-7779"/>
          <a:stretch/>
        </p:blipFill>
        <p:spPr>
          <a:xfrm>
            <a:off x="0" y="614273"/>
            <a:ext cx="3657600" cy="76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8bff462522_7_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28bff462522_7_8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g28bff462522_7_8"/>
          <p:cNvSpPr/>
          <p:nvPr/>
        </p:nvSpPr>
        <p:spPr>
          <a:xfrm>
            <a:off x="958259" y="2621244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28bff462522_7_8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201" name="Google Shape;201;g28bff462522_7_8"/>
          <p:cNvPicPr preferRelativeResize="0"/>
          <p:nvPr/>
        </p:nvPicPr>
        <p:blipFill rotWithShape="1">
          <a:blip r:embed="rId2">
            <a:alphaModFix/>
          </a:blip>
          <a:srcRect l="7779" r="-7779"/>
          <a:stretch/>
        </p:blipFill>
        <p:spPr>
          <a:xfrm>
            <a:off x="0" y="614273"/>
            <a:ext cx="3657601" cy="76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Light Background" type="obj">
  <p:cSld name="OBJECT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bff462522_7_14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g28bff462522_7_14"/>
          <p:cNvSpPr txBox="1">
            <a:spLocks noGrp="1"/>
          </p:cNvSpPr>
          <p:nvPr>
            <p:ph type="body" idx="1"/>
          </p:nvPr>
        </p:nvSpPr>
        <p:spPr>
          <a:xfrm>
            <a:off x="676836" y="2012151"/>
            <a:ext cx="10515600" cy="38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Font typeface="Arial"/>
              <a:buNone/>
              <a:defRPr sz="2000"/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g28bff462522_7_14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Half Page">
  <p:cSld name="Picture with Caption Half Page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8bff462522_7_1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28bff462522_7_19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g28bff462522_7_19"/>
          <p:cNvSpPr txBox="1">
            <a:spLocks noGrp="1"/>
          </p:cNvSpPr>
          <p:nvPr>
            <p:ph type="title"/>
          </p:nvPr>
        </p:nvSpPr>
        <p:spPr>
          <a:xfrm>
            <a:off x="678424" y="1650207"/>
            <a:ext cx="45873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g28bff462522_7_19"/>
          <p:cNvSpPr txBox="1">
            <a:spLocks noGrp="1"/>
          </p:cNvSpPr>
          <p:nvPr>
            <p:ph type="body" idx="1"/>
          </p:nvPr>
        </p:nvSpPr>
        <p:spPr>
          <a:xfrm>
            <a:off x="678424" y="3131215"/>
            <a:ext cx="4587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127272"/>
              </a:lnSpc>
              <a:spcBef>
                <a:spcPts val="1400"/>
              </a:spcBef>
              <a:spcAft>
                <a:spcPts val="0"/>
              </a:spcAft>
              <a:buSzPts val="1870"/>
              <a:buNone/>
              <a:defRPr sz="2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9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2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0"/>
              <a:buNone/>
              <a:defRPr sz="1000"/>
            </a:lvl4pPr>
            <a:lvl5pPr marL="2286000" lvl="4" indent="-228600" algn="l">
              <a:lnSpc>
                <a:spcPct val="36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1" name="Google Shape;211;g28bff462522_7_19"/>
          <p:cNvSpPr/>
          <p:nvPr/>
        </p:nvSpPr>
        <p:spPr>
          <a:xfrm>
            <a:off x="796895" y="1425178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">
  <p:cSld name="Bullets Dark Backgrnd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bff462522_7_2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28bff462522_7_25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  <a:defRPr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g28bff462522_7_25"/>
          <p:cNvSpPr txBox="1">
            <a:spLocks noGrp="1"/>
          </p:cNvSpPr>
          <p:nvPr>
            <p:ph type="body" idx="1"/>
          </p:nvPr>
        </p:nvSpPr>
        <p:spPr>
          <a:xfrm>
            <a:off x="676836" y="2490951"/>
            <a:ext cx="10515600" cy="368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ͦ"/>
              <a:defRPr sz="3200">
                <a:solidFill>
                  <a:schemeClr val="lt1"/>
                </a:solidFill>
              </a:defRPr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−"/>
              <a:defRPr sz="3200">
                <a:solidFill>
                  <a:schemeClr val="lt1"/>
                </a:solidFill>
              </a:defRPr>
            </a:lvl3pPr>
            <a:lvl4pPr marL="1828800" lvl="3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Noto Sans Symbols"/>
              <a:buChar char="⮚"/>
              <a:defRPr sz="3200">
                <a:solidFill>
                  <a:schemeClr val="lt1"/>
                </a:solidFill>
              </a:defRPr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g28bff462522_7_25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 1">
  <p:cSld name="Bullets Dark Backgrnd_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ff462522_7_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Section Divider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8bff462522_7_3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g28bff462522_7_32"/>
          <p:cNvSpPr/>
          <p:nvPr/>
        </p:nvSpPr>
        <p:spPr>
          <a:xfrm>
            <a:off x="0" y="3990506"/>
            <a:ext cx="12192000" cy="2057400"/>
          </a:xfrm>
          <a:prstGeom prst="rect">
            <a:avLst/>
          </a:prstGeom>
          <a:solidFill>
            <a:schemeClr val="dk2">
              <a:alpha val="490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28bff462522_7_32"/>
          <p:cNvSpPr txBox="1">
            <a:spLocks noGrp="1"/>
          </p:cNvSpPr>
          <p:nvPr>
            <p:ph type="title"/>
          </p:nvPr>
        </p:nvSpPr>
        <p:spPr>
          <a:xfrm>
            <a:off x="682597" y="4549676"/>
            <a:ext cx="1051880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g28bff462522_7_32"/>
          <p:cNvSpPr/>
          <p:nvPr/>
        </p:nvSpPr>
        <p:spPr>
          <a:xfrm>
            <a:off x="796895" y="4343440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Photo Comparison">
  <p:cSld name="Three Photo Comparison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8bff462522_7_37"/>
          <p:cNvSpPr txBox="1">
            <a:spLocks noGrp="1"/>
          </p:cNvSpPr>
          <p:nvPr>
            <p:ph type="body" idx="1"/>
          </p:nvPr>
        </p:nvSpPr>
        <p:spPr>
          <a:xfrm>
            <a:off x="286810" y="5797859"/>
            <a:ext cx="365760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6" name="Google Shape;226;g28bff462522_7_37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28bff462522_7_37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g28bff462522_7_37"/>
          <p:cNvSpPr>
            <a:spLocks noGrp="1"/>
          </p:cNvSpPr>
          <p:nvPr>
            <p:ph type="pic" idx="2"/>
          </p:nvPr>
        </p:nvSpPr>
        <p:spPr>
          <a:xfrm>
            <a:off x="285220" y="1924022"/>
            <a:ext cx="3657600" cy="3657600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g28bff462522_7_37"/>
          <p:cNvSpPr txBox="1">
            <a:spLocks noGrp="1"/>
          </p:cNvSpPr>
          <p:nvPr>
            <p:ph type="body" idx="3"/>
          </p:nvPr>
        </p:nvSpPr>
        <p:spPr>
          <a:xfrm>
            <a:off x="8238504" y="5797859"/>
            <a:ext cx="365760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0" name="Google Shape;230;g28bff462522_7_37"/>
          <p:cNvSpPr>
            <a:spLocks noGrp="1"/>
          </p:cNvSpPr>
          <p:nvPr>
            <p:ph type="pic" idx="4"/>
          </p:nvPr>
        </p:nvSpPr>
        <p:spPr>
          <a:xfrm>
            <a:off x="8236914" y="1924022"/>
            <a:ext cx="3657600" cy="365760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g28bff462522_7_37"/>
          <p:cNvSpPr txBox="1">
            <a:spLocks noGrp="1"/>
          </p:cNvSpPr>
          <p:nvPr>
            <p:ph type="body" idx="5"/>
          </p:nvPr>
        </p:nvSpPr>
        <p:spPr>
          <a:xfrm>
            <a:off x="4261067" y="5797859"/>
            <a:ext cx="365760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2" name="Google Shape;232;g28bff462522_7_37"/>
          <p:cNvSpPr>
            <a:spLocks noGrp="1"/>
          </p:cNvSpPr>
          <p:nvPr>
            <p:ph type="pic" idx="6"/>
          </p:nvPr>
        </p:nvSpPr>
        <p:spPr>
          <a:xfrm>
            <a:off x="4259477" y="1924022"/>
            <a:ext cx="3657600" cy="365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Center Title Slide">
  <p:cSld name=" Center Title Slide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8bff462522_7_5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28bff462522_7_50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g28bff462522_7_50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241" name="Google Shape;241;g28bff462522_7_50" descr="A red background with white text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61851" y="1172275"/>
            <a:ext cx="4268297" cy="768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Photo">
  <p:cSld name="Full Screen Photo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8bff462522_7_5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Dark Bkgr">
  <p:cSld name="Short Paragraph Dark Bkgr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8bff462522_7_5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28bff462522_7_57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g28bff462522_7_57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Charts or Images">
  <p:cSld name="Comparison Charts or Images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8bff462522_7_61"/>
          <p:cNvSpPr txBox="1">
            <a:spLocks noGrp="1"/>
          </p:cNvSpPr>
          <p:nvPr>
            <p:ph type="body" idx="1"/>
          </p:nvPr>
        </p:nvSpPr>
        <p:spPr>
          <a:xfrm>
            <a:off x="678424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0" name="Google Shape;250;g28bff462522_7_61"/>
          <p:cNvSpPr txBox="1">
            <a:spLocks noGrp="1"/>
          </p:cNvSpPr>
          <p:nvPr>
            <p:ph type="body" idx="2"/>
          </p:nvPr>
        </p:nvSpPr>
        <p:spPr>
          <a:xfrm>
            <a:off x="678424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g28bff462522_7_61"/>
          <p:cNvSpPr txBox="1">
            <a:spLocks noGrp="1"/>
          </p:cNvSpPr>
          <p:nvPr>
            <p:ph type="body" idx="3"/>
          </p:nvPr>
        </p:nvSpPr>
        <p:spPr>
          <a:xfrm>
            <a:off x="6010836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2" name="Google Shape;252;g28bff462522_7_61"/>
          <p:cNvSpPr txBox="1">
            <a:spLocks noGrp="1"/>
          </p:cNvSpPr>
          <p:nvPr>
            <p:ph type="body" idx="4"/>
          </p:nvPr>
        </p:nvSpPr>
        <p:spPr>
          <a:xfrm>
            <a:off x="6010836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g28bff462522_7_61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28bff462522_7_61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">
  <p:cSld name="2/3 Photo and Word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8bff462522_7_68"/>
          <p:cNvSpPr/>
          <p:nvPr/>
        </p:nvSpPr>
        <p:spPr>
          <a:xfrm>
            <a:off x="0" y="0"/>
            <a:ext cx="4072128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28bff462522_7_68"/>
          <p:cNvSpPr>
            <a:spLocks noGrp="1"/>
          </p:cNvSpPr>
          <p:nvPr>
            <p:ph type="pic" idx="2"/>
          </p:nvPr>
        </p:nvSpPr>
        <p:spPr>
          <a:xfrm>
            <a:off x="4072128" y="0"/>
            <a:ext cx="8119872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g28bff462522_7_68"/>
          <p:cNvSpPr txBox="1">
            <a:spLocks noGrp="1"/>
          </p:cNvSpPr>
          <p:nvPr>
            <p:ph type="title"/>
          </p:nvPr>
        </p:nvSpPr>
        <p:spPr>
          <a:xfrm>
            <a:off x="678424" y="2250913"/>
            <a:ext cx="291194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g28bff462522_7_68"/>
          <p:cNvSpPr/>
          <p:nvPr/>
        </p:nvSpPr>
        <p:spPr>
          <a:xfrm>
            <a:off x="796895" y="2025884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 1">
  <p:cSld name="2/3 Photo and Word_1_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8bff462522_7_78"/>
          <p:cNvSpPr/>
          <p:nvPr/>
        </p:nvSpPr>
        <p:spPr>
          <a:xfrm>
            <a:off x="0" y="0"/>
            <a:ext cx="4549500" cy="6876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28bff462522_7_78"/>
          <p:cNvSpPr txBox="1">
            <a:spLocks noGrp="1"/>
          </p:cNvSpPr>
          <p:nvPr>
            <p:ph type="title"/>
          </p:nvPr>
        </p:nvSpPr>
        <p:spPr>
          <a:xfrm>
            <a:off x="678425" y="1291650"/>
            <a:ext cx="39324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28bff462522_7_78"/>
          <p:cNvSpPr/>
          <p:nvPr/>
        </p:nvSpPr>
        <p:spPr>
          <a:xfrm>
            <a:off x="796895" y="1160759"/>
            <a:ext cx="914400" cy="6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 1 1">
  <p:cSld name="2/3 Photo and Word_1_1_1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8bff462522_7_82"/>
          <p:cNvSpPr/>
          <p:nvPr/>
        </p:nvSpPr>
        <p:spPr>
          <a:xfrm>
            <a:off x="0" y="0"/>
            <a:ext cx="45495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28bff462522_7_82"/>
          <p:cNvSpPr txBox="1">
            <a:spLocks noGrp="1"/>
          </p:cNvSpPr>
          <p:nvPr>
            <p:ph type="title"/>
          </p:nvPr>
        </p:nvSpPr>
        <p:spPr>
          <a:xfrm>
            <a:off x="678425" y="1291650"/>
            <a:ext cx="39324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g28bff462522_7_82"/>
          <p:cNvSpPr/>
          <p:nvPr/>
        </p:nvSpPr>
        <p:spPr>
          <a:xfrm>
            <a:off x="796895" y="1160759"/>
            <a:ext cx="914400" cy="6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ver photo">
  <p:cSld name="Text over photo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8bff462522_7_8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0" name="Google Shape;270;g28bff462522_7_86"/>
          <p:cNvSpPr txBox="1">
            <a:spLocks noGrp="1"/>
          </p:cNvSpPr>
          <p:nvPr>
            <p:ph type="title"/>
          </p:nvPr>
        </p:nvSpPr>
        <p:spPr>
          <a:xfrm>
            <a:off x="682598" y="5013434"/>
            <a:ext cx="105156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g28bff462522_7_86"/>
          <p:cNvSpPr/>
          <p:nvPr/>
        </p:nvSpPr>
        <p:spPr>
          <a:xfrm>
            <a:off x="796895" y="4807198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Content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8bff462522_7_90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g28bff462522_7_90"/>
          <p:cNvSpPr txBox="1">
            <a:spLocks noGrp="1"/>
          </p:cNvSpPr>
          <p:nvPr>
            <p:ph type="body" idx="1"/>
          </p:nvPr>
        </p:nvSpPr>
        <p:spPr>
          <a:xfrm>
            <a:off x="676836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g28bff462522_7_90"/>
          <p:cNvSpPr txBox="1">
            <a:spLocks noGrp="1"/>
          </p:cNvSpPr>
          <p:nvPr>
            <p:ph type="body" idx="2"/>
          </p:nvPr>
        </p:nvSpPr>
        <p:spPr>
          <a:xfrm>
            <a:off x="6010836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g28bff462522_7_90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8bff462522_7_9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28bff462522_7_95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g28bff462522_7_95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28bff462522_7_95"/>
          <p:cNvSpPr txBox="1">
            <a:spLocks noGrp="1"/>
          </p:cNvSpPr>
          <p:nvPr>
            <p:ph type="body" idx="1"/>
          </p:nvPr>
        </p:nvSpPr>
        <p:spPr>
          <a:xfrm>
            <a:off x="5985436" y="4535964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Option 2">
  <p:cSld name="Quote Option 2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8bff462522_7_10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28bff462522_7_100"/>
          <p:cNvSpPr txBox="1">
            <a:spLocks noGrp="1"/>
          </p:cNvSpPr>
          <p:nvPr>
            <p:ph type="title"/>
          </p:nvPr>
        </p:nvSpPr>
        <p:spPr>
          <a:xfrm>
            <a:off x="1987826" y="1432868"/>
            <a:ext cx="773927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g28bff462522_7_100"/>
          <p:cNvSpPr txBox="1">
            <a:spLocks noGrp="1"/>
          </p:cNvSpPr>
          <p:nvPr>
            <p:ph type="body" idx="1"/>
          </p:nvPr>
        </p:nvSpPr>
        <p:spPr>
          <a:xfrm>
            <a:off x="5985436" y="5308199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286" name="Google Shape;286;g28bff462522_7_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6226" y="624485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28bff462522_7_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9727096" y="3593387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3789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 Charts o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F7A27-6E63-A149-B54A-8E03B468B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424" y="1681163"/>
            <a:ext cx="5157787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D3EF76-9076-A245-8C60-BC26C01E6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24" y="2505075"/>
            <a:ext cx="5157787" cy="3684588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E902E5-0F59-7946-B834-7745A3985A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0836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90CAE-1B32-B241-8402-9BB9D83B5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0836" y="2505075"/>
            <a:ext cx="5183188" cy="3684588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103C1-E825-AB48-A2E8-AF150AD3887F}"/>
              </a:ext>
            </a:extLst>
          </p:cNvPr>
          <p:cNvSpPr/>
          <p:nvPr userDrawn="1"/>
        </p:nvSpPr>
        <p:spPr>
          <a:xfrm>
            <a:off x="796895" y="519813"/>
            <a:ext cx="914400" cy="64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891A3C4-9CD6-2640-9F25-853E77D79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</p:spPr>
        <p:txBody>
          <a:bodyPr>
            <a:spAutoFit/>
          </a:bodyPr>
          <a:lstStyle>
            <a:lvl1pPr>
              <a:lnSpc>
                <a:spcPts val="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92710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Light Background" type="obj">
  <p:cSld name="OBJECT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917b17d7d9_2_3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g2917b17d7d9_2_3"/>
          <p:cNvSpPr txBox="1">
            <a:spLocks noGrp="1"/>
          </p:cNvSpPr>
          <p:nvPr>
            <p:ph type="body" idx="1"/>
          </p:nvPr>
        </p:nvSpPr>
        <p:spPr>
          <a:xfrm>
            <a:off x="676836" y="2012151"/>
            <a:ext cx="10515600" cy="38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Font typeface="Arial"/>
              <a:buNone/>
              <a:defRPr sz="2000"/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0" name="Google Shape;370;g2917b17d7d9_2_3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_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917b17d7d9_2_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2917b17d7d9_2_7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g2917b17d7d9_2_7"/>
          <p:cNvSpPr/>
          <p:nvPr/>
        </p:nvSpPr>
        <p:spPr>
          <a:xfrm>
            <a:off x="958259" y="2621244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2917b17d7d9_2_7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376" name="Google Shape;376;g2917b17d7d9_2_7"/>
          <p:cNvPicPr preferRelativeResize="0"/>
          <p:nvPr/>
        </p:nvPicPr>
        <p:blipFill rotWithShape="1">
          <a:blip r:embed="rId2">
            <a:alphaModFix/>
          </a:blip>
          <a:srcRect l="7779" r="-7779"/>
          <a:stretch/>
        </p:blipFill>
        <p:spPr>
          <a:xfrm>
            <a:off x="0" y="614273"/>
            <a:ext cx="3657601" cy="76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Half Page">
  <p:cSld name="Picture with Caption Half Page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917b17d7d9_2_1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2917b17d7d9_2_13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g2917b17d7d9_2_13"/>
          <p:cNvSpPr txBox="1">
            <a:spLocks noGrp="1"/>
          </p:cNvSpPr>
          <p:nvPr>
            <p:ph type="title"/>
          </p:nvPr>
        </p:nvSpPr>
        <p:spPr>
          <a:xfrm>
            <a:off x="678424" y="1650207"/>
            <a:ext cx="45873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g2917b17d7d9_2_13"/>
          <p:cNvSpPr txBox="1">
            <a:spLocks noGrp="1"/>
          </p:cNvSpPr>
          <p:nvPr>
            <p:ph type="body" idx="1"/>
          </p:nvPr>
        </p:nvSpPr>
        <p:spPr>
          <a:xfrm>
            <a:off x="678424" y="3131215"/>
            <a:ext cx="4587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127272"/>
              </a:lnSpc>
              <a:spcBef>
                <a:spcPts val="1400"/>
              </a:spcBef>
              <a:spcAft>
                <a:spcPts val="0"/>
              </a:spcAft>
              <a:buSzPts val="1870"/>
              <a:buNone/>
              <a:defRPr sz="2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9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2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0"/>
              <a:buNone/>
              <a:defRPr sz="1000"/>
            </a:lvl4pPr>
            <a:lvl5pPr marL="2286000" lvl="4" indent="-228600" algn="l">
              <a:lnSpc>
                <a:spcPct val="36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2" name="Google Shape;382;g2917b17d7d9_2_13"/>
          <p:cNvSpPr/>
          <p:nvPr/>
        </p:nvSpPr>
        <p:spPr>
          <a:xfrm>
            <a:off x="796895" y="1425178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">
  <p:cSld name="Bullets Dark Backgrnd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917b17d7d9_2_1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g2917b17d7d9_2_19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  <a:defRPr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g2917b17d7d9_2_19"/>
          <p:cNvSpPr txBox="1">
            <a:spLocks noGrp="1"/>
          </p:cNvSpPr>
          <p:nvPr>
            <p:ph type="body" idx="1"/>
          </p:nvPr>
        </p:nvSpPr>
        <p:spPr>
          <a:xfrm>
            <a:off x="676836" y="2490951"/>
            <a:ext cx="10515600" cy="368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1pPr>
            <a:lvl2pPr marL="914400" lvl="1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ͦ"/>
              <a:defRPr sz="3200">
                <a:solidFill>
                  <a:schemeClr val="lt1"/>
                </a:solidFill>
              </a:defRPr>
            </a:lvl2pPr>
            <a:lvl3pPr marL="1371600" lvl="2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Arial"/>
              <a:buChar char="−"/>
              <a:defRPr sz="3200">
                <a:solidFill>
                  <a:schemeClr val="lt1"/>
                </a:solidFill>
              </a:defRPr>
            </a:lvl3pPr>
            <a:lvl4pPr marL="1828800" lvl="3" indent="-401319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20"/>
              <a:buFont typeface="Noto Sans Symbols"/>
              <a:buChar char="⮚"/>
              <a:defRPr sz="3200">
                <a:solidFill>
                  <a:schemeClr val="lt1"/>
                </a:solidFill>
              </a:defRPr>
            </a:lvl4pPr>
            <a:lvl5pPr marL="2286000" lvl="4" indent="-40132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20"/>
              <a:buFont typeface="Arial"/>
              <a:buChar char="•"/>
              <a:defRPr sz="3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7" name="Google Shape;387;g2917b17d7d9_2_19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 1">
  <p:cSld name="Bullets Dark Backgrnd_1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917b17d7d9_2_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Light" type="titleOnly">
  <p:cSld name="TITLE_ONLY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917b17d7d9_2_2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2917b17d7d9_2_26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g2917b17d7d9_2_26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Center Title Slide">
  <p:cSld name=" Center Title Slid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917b17d7d9_2_3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2917b17d7d9_2_30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g2917b17d7d9_2_30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8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398" name="Google Shape;398;g2917b17d7d9_2_30" descr="A red background with white text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61851" y="1172275"/>
            <a:ext cx="4268297" cy="768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Photo">
  <p:cSld name="Full Screen Photo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917b17d7d9_2_3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Dark Bkgr">
  <p:cSld name="Short Paragraph Dark Bkgr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917b17d7d9_2_3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2917b17d7d9_2_37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g2917b17d7d9_2_37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Charts or Images">
  <p:cSld name="Comparison Charts or Images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917b17d7d9_2_41"/>
          <p:cNvSpPr txBox="1">
            <a:spLocks noGrp="1"/>
          </p:cNvSpPr>
          <p:nvPr>
            <p:ph type="body" idx="1"/>
          </p:nvPr>
        </p:nvSpPr>
        <p:spPr>
          <a:xfrm>
            <a:off x="678424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7" name="Google Shape;407;g2917b17d7d9_2_41"/>
          <p:cNvSpPr txBox="1">
            <a:spLocks noGrp="1"/>
          </p:cNvSpPr>
          <p:nvPr>
            <p:ph type="body" idx="2"/>
          </p:nvPr>
        </p:nvSpPr>
        <p:spPr>
          <a:xfrm>
            <a:off x="678424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8" name="Google Shape;408;g2917b17d7d9_2_41"/>
          <p:cNvSpPr txBox="1">
            <a:spLocks noGrp="1"/>
          </p:cNvSpPr>
          <p:nvPr>
            <p:ph type="body" idx="3"/>
          </p:nvPr>
        </p:nvSpPr>
        <p:spPr>
          <a:xfrm>
            <a:off x="6010836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9" name="Google Shape;409;g2917b17d7d9_2_41"/>
          <p:cNvSpPr txBox="1">
            <a:spLocks noGrp="1"/>
          </p:cNvSpPr>
          <p:nvPr>
            <p:ph type="body" idx="4"/>
          </p:nvPr>
        </p:nvSpPr>
        <p:spPr>
          <a:xfrm>
            <a:off x="6010836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g2917b17d7d9_2_41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2917b17d7d9_2_41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">
  <p:cSld name="2/3 Photo and Word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917b17d7d9_2_48"/>
          <p:cNvSpPr/>
          <p:nvPr/>
        </p:nvSpPr>
        <p:spPr>
          <a:xfrm>
            <a:off x="0" y="0"/>
            <a:ext cx="4072128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g2917b17d7d9_2_48"/>
          <p:cNvSpPr>
            <a:spLocks noGrp="1"/>
          </p:cNvSpPr>
          <p:nvPr>
            <p:ph type="pic" idx="2"/>
          </p:nvPr>
        </p:nvSpPr>
        <p:spPr>
          <a:xfrm>
            <a:off x="4072128" y="0"/>
            <a:ext cx="8119872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g2917b17d7d9_2_48"/>
          <p:cNvSpPr txBox="1">
            <a:spLocks noGrp="1"/>
          </p:cNvSpPr>
          <p:nvPr>
            <p:ph type="title"/>
          </p:nvPr>
        </p:nvSpPr>
        <p:spPr>
          <a:xfrm>
            <a:off x="678424" y="2250913"/>
            <a:ext cx="291194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g2917b17d7d9_2_48"/>
          <p:cNvSpPr/>
          <p:nvPr/>
        </p:nvSpPr>
        <p:spPr>
          <a:xfrm>
            <a:off x="796895" y="2025884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ver photo">
  <p:cSld name="Text over photo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917b17d7d9_2_5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19" name="Google Shape;419;g2917b17d7d9_2_53"/>
          <p:cNvSpPr txBox="1">
            <a:spLocks noGrp="1"/>
          </p:cNvSpPr>
          <p:nvPr>
            <p:ph type="title"/>
          </p:nvPr>
        </p:nvSpPr>
        <p:spPr>
          <a:xfrm>
            <a:off x="682598" y="5013434"/>
            <a:ext cx="105156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g2917b17d7d9_2_53"/>
          <p:cNvSpPr/>
          <p:nvPr/>
        </p:nvSpPr>
        <p:spPr>
          <a:xfrm>
            <a:off x="796895" y="4807198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Content" type="twoObj">
  <p:cSld name="TWO_OBJECTS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17b17d7d9_2_57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g2917b17d7d9_2_57"/>
          <p:cNvSpPr txBox="1">
            <a:spLocks noGrp="1"/>
          </p:cNvSpPr>
          <p:nvPr>
            <p:ph type="body" idx="1"/>
          </p:nvPr>
        </p:nvSpPr>
        <p:spPr>
          <a:xfrm>
            <a:off x="676836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4" name="Google Shape;424;g2917b17d7d9_2_57"/>
          <p:cNvSpPr txBox="1">
            <a:spLocks noGrp="1"/>
          </p:cNvSpPr>
          <p:nvPr>
            <p:ph type="body" idx="2"/>
          </p:nvPr>
        </p:nvSpPr>
        <p:spPr>
          <a:xfrm>
            <a:off x="6010836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5" name="Google Shape;425;g2917b17d7d9_2_57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917b17d7d9_2_6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g2917b17d7d9_2_62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g2917b17d7d9_2_62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g2917b17d7d9_2_62"/>
          <p:cNvSpPr txBox="1">
            <a:spLocks noGrp="1"/>
          </p:cNvSpPr>
          <p:nvPr>
            <p:ph type="body" idx="1"/>
          </p:nvPr>
        </p:nvSpPr>
        <p:spPr>
          <a:xfrm>
            <a:off x="5985436" y="4535964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Option 2">
  <p:cSld name="Quote Option 2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917b17d7d9_2_6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g2917b17d7d9_2_67"/>
          <p:cNvSpPr txBox="1">
            <a:spLocks noGrp="1"/>
          </p:cNvSpPr>
          <p:nvPr>
            <p:ph type="title"/>
          </p:nvPr>
        </p:nvSpPr>
        <p:spPr>
          <a:xfrm>
            <a:off x="1987826" y="1432868"/>
            <a:ext cx="773927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g2917b17d7d9_2_67"/>
          <p:cNvSpPr txBox="1">
            <a:spLocks noGrp="1"/>
          </p:cNvSpPr>
          <p:nvPr>
            <p:ph type="body" idx="1"/>
          </p:nvPr>
        </p:nvSpPr>
        <p:spPr>
          <a:xfrm>
            <a:off x="5985436" y="5308199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435" name="Google Shape;435;g2917b17d7d9_2_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6226" y="624485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2917b17d7d9_2_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9727096" y="3593387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25250" y="6286501"/>
            <a:ext cx="225816" cy="186761"/>
          </a:xfrm>
          <a:prstGeom prst="rect">
            <a:avLst/>
          </a:prstGeom>
        </p:spPr>
        <p:txBody>
          <a:bodyPr/>
          <a:lstStyle>
            <a:lvl1pPr algn="l">
              <a:defRPr sz="900" spc="126">
                <a:solidFill>
                  <a:srgbClr val="2A2A2A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97" name="Zeus Jones"/>
          <p:cNvSpPr txBox="1">
            <a:spLocks noGrp="1"/>
          </p:cNvSpPr>
          <p:nvPr>
            <p:ph type="body" sz="quarter" idx="21"/>
          </p:nvPr>
        </p:nvSpPr>
        <p:spPr>
          <a:xfrm>
            <a:off x="446745" y="6324874"/>
            <a:ext cx="2972718" cy="20002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anchor="t"/>
          <a:lstStyle/>
          <a:p>
            <a:pPr marL="0" lvl="1" indent="0" algn="l">
              <a:spcBef>
                <a:spcPts val="0"/>
              </a:spcBef>
              <a:buSzTx/>
              <a:buNone/>
              <a:defRPr spc="48">
                <a:solidFill>
                  <a:srgbClr val="2A2A2A"/>
                </a:solidFill>
              </a:defRPr>
            </a:pPr>
            <a:r>
              <a:t>Zeus Jones</a:t>
            </a:r>
          </a:p>
        </p:txBody>
      </p:sp>
    </p:spTree>
    <p:extLst>
      <p:ext uri="{BB962C8B-B14F-4D97-AF65-F5344CB8AC3E}">
        <p14:creationId xmlns:p14="http://schemas.microsoft.com/office/powerpoint/2010/main" val="843105407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917b17d7d9_13_4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g2917b17d7d9_13_4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g2917b17d7d9_13_4"/>
          <p:cNvSpPr/>
          <p:nvPr/>
        </p:nvSpPr>
        <p:spPr>
          <a:xfrm>
            <a:off x="958259" y="2621244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g2917b17d7d9_13_4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447" name="Google Shape;447;g2917b17d7d9_13_4"/>
          <p:cNvPicPr preferRelativeResize="0"/>
          <p:nvPr/>
        </p:nvPicPr>
        <p:blipFill rotWithShape="1">
          <a:blip r:embed="rId2">
            <a:alphaModFix/>
          </a:blip>
          <a:srcRect l="7780" r="-7779"/>
          <a:stretch/>
        </p:blipFill>
        <p:spPr>
          <a:xfrm>
            <a:off x="0" y="614273"/>
            <a:ext cx="3657600" cy="76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Light Background" type="obj">
  <p:cSld name="OBJECT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917b17d7d9_13_10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g2917b17d7d9_13_10"/>
          <p:cNvSpPr txBox="1">
            <a:spLocks noGrp="1"/>
          </p:cNvSpPr>
          <p:nvPr>
            <p:ph type="body" idx="1"/>
          </p:nvPr>
        </p:nvSpPr>
        <p:spPr>
          <a:xfrm>
            <a:off x="676836" y="2012151"/>
            <a:ext cx="10515600" cy="38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ial"/>
              <a:buChar char="•"/>
              <a:defRPr sz="3200"/>
            </a:lvl1pPr>
            <a:lvl2pPr marL="914400" lvl="1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ial"/>
              <a:buChar char="•"/>
              <a:defRPr sz="3200"/>
            </a:lvl2pPr>
            <a:lvl3pPr marL="1371600" lvl="2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ial"/>
              <a:buChar char="•"/>
              <a:defRPr sz="3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Font typeface="Arial"/>
              <a:buNone/>
              <a:defRPr sz="2000"/>
            </a:lvl4pPr>
            <a:lvl5pPr marL="2286000" lvl="4" indent="-40005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00"/>
              <a:buFont typeface="Arial"/>
              <a:buChar char="•"/>
              <a:defRPr sz="32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51" name="Google Shape;451;g2917b17d7d9_13_10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Half Page">
  <p:cSld name="Picture with Caption Half Page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917b17d7d9_13_1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g2917b17d7d9_13_14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g2917b17d7d9_13_14"/>
          <p:cNvSpPr txBox="1">
            <a:spLocks noGrp="1"/>
          </p:cNvSpPr>
          <p:nvPr>
            <p:ph type="title"/>
          </p:nvPr>
        </p:nvSpPr>
        <p:spPr>
          <a:xfrm>
            <a:off x="678424" y="1650207"/>
            <a:ext cx="45873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g2917b17d7d9_13_14"/>
          <p:cNvSpPr txBox="1">
            <a:spLocks noGrp="1"/>
          </p:cNvSpPr>
          <p:nvPr>
            <p:ph type="body" idx="1"/>
          </p:nvPr>
        </p:nvSpPr>
        <p:spPr>
          <a:xfrm>
            <a:off x="678424" y="3131215"/>
            <a:ext cx="4587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127272"/>
              </a:lnSpc>
              <a:spcBef>
                <a:spcPts val="1500"/>
              </a:spcBef>
              <a:spcAft>
                <a:spcPts val="0"/>
              </a:spcAft>
              <a:buSzPts val="1900"/>
              <a:buNone/>
              <a:defRPr sz="23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00"/>
              <a:buNone/>
              <a:defRPr sz="1100"/>
            </a:lvl4pPr>
            <a:lvl5pPr marL="2286000" lvl="4" indent="-228600" algn="l">
              <a:lnSpc>
                <a:spcPct val="36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457" name="Google Shape;457;g2917b17d7d9_13_14"/>
          <p:cNvSpPr/>
          <p:nvPr/>
        </p:nvSpPr>
        <p:spPr>
          <a:xfrm>
            <a:off x="796895" y="1425178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Dark Backgrnd">
  <p:cSld name="Bullets Dark Backgrnd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917b17d7d9_13_2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2917b17d7d9_13_20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  <a:defRPr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g2917b17d7d9_13_20"/>
          <p:cNvSpPr txBox="1">
            <a:spLocks noGrp="1"/>
          </p:cNvSpPr>
          <p:nvPr>
            <p:ph type="body" idx="1"/>
          </p:nvPr>
        </p:nvSpPr>
        <p:spPr>
          <a:xfrm>
            <a:off x="676836" y="2490951"/>
            <a:ext cx="10515600" cy="368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ial"/>
              <a:buChar char="•"/>
              <a:defRPr sz="3200">
                <a:solidFill>
                  <a:schemeClr val="lt1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ial"/>
              <a:buChar char="ͦ"/>
              <a:defRPr sz="3200">
                <a:solidFill>
                  <a:schemeClr val="lt1"/>
                </a:solidFill>
              </a:defRPr>
            </a:lvl2pPr>
            <a:lvl3pPr marL="1371600" lvl="2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ial"/>
              <a:buChar char="−"/>
              <a:defRPr sz="3200">
                <a:solidFill>
                  <a:schemeClr val="lt1"/>
                </a:solidFill>
              </a:defRPr>
            </a:lvl3pPr>
            <a:lvl4pPr marL="1828800" lvl="3" indent="-400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Noto Sans Symbols"/>
              <a:buChar char="⮚"/>
              <a:defRPr sz="3200">
                <a:solidFill>
                  <a:schemeClr val="lt1"/>
                </a:solidFill>
              </a:defRPr>
            </a:lvl4pPr>
            <a:lvl5pPr marL="2286000" lvl="4" indent="-400050" algn="l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SzPts val="2700"/>
              <a:buFont typeface="Arial"/>
              <a:buChar char="•"/>
              <a:defRPr sz="3200">
                <a:solidFill>
                  <a:schemeClr val="l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62" name="Google Shape;462;g2917b17d7d9_13_20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Section Divider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917b17d7d9_13_2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g2917b17d7d9_13_25"/>
          <p:cNvSpPr/>
          <p:nvPr/>
        </p:nvSpPr>
        <p:spPr>
          <a:xfrm>
            <a:off x="0" y="3990506"/>
            <a:ext cx="12192000" cy="2057400"/>
          </a:xfrm>
          <a:prstGeom prst="rect">
            <a:avLst/>
          </a:prstGeom>
          <a:solidFill>
            <a:schemeClr val="dk2">
              <a:alpha val="490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g2917b17d7d9_13_25"/>
          <p:cNvSpPr txBox="1">
            <a:spLocks noGrp="1"/>
          </p:cNvSpPr>
          <p:nvPr>
            <p:ph type="title"/>
          </p:nvPr>
        </p:nvSpPr>
        <p:spPr>
          <a:xfrm>
            <a:off x="682597" y="4549676"/>
            <a:ext cx="1051880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g2917b17d7d9_13_25"/>
          <p:cNvSpPr/>
          <p:nvPr/>
        </p:nvSpPr>
        <p:spPr>
          <a:xfrm>
            <a:off x="796895" y="4343440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Photo Comparison">
  <p:cSld name="Three Photo Comparison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917b17d7d9_13_30"/>
          <p:cNvSpPr txBox="1">
            <a:spLocks noGrp="1"/>
          </p:cNvSpPr>
          <p:nvPr>
            <p:ph type="body" idx="1"/>
          </p:nvPr>
        </p:nvSpPr>
        <p:spPr>
          <a:xfrm>
            <a:off x="286810" y="5797859"/>
            <a:ext cx="365760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0" name="Google Shape;470;g2917b17d7d9_13_30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g2917b17d7d9_13_30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g2917b17d7d9_13_30"/>
          <p:cNvSpPr>
            <a:spLocks noGrp="1"/>
          </p:cNvSpPr>
          <p:nvPr>
            <p:ph type="pic" idx="2"/>
          </p:nvPr>
        </p:nvSpPr>
        <p:spPr>
          <a:xfrm>
            <a:off x="285220" y="1924022"/>
            <a:ext cx="3657600" cy="36576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g2917b17d7d9_13_30"/>
          <p:cNvSpPr txBox="1">
            <a:spLocks noGrp="1"/>
          </p:cNvSpPr>
          <p:nvPr>
            <p:ph type="body" idx="3"/>
          </p:nvPr>
        </p:nvSpPr>
        <p:spPr>
          <a:xfrm>
            <a:off x="8238504" y="5797859"/>
            <a:ext cx="365760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4" name="Google Shape;474;g2917b17d7d9_13_30"/>
          <p:cNvSpPr>
            <a:spLocks noGrp="1"/>
          </p:cNvSpPr>
          <p:nvPr>
            <p:ph type="pic" idx="4"/>
          </p:nvPr>
        </p:nvSpPr>
        <p:spPr>
          <a:xfrm>
            <a:off x="8236914" y="1924022"/>
            <a:ext cx="3657600" cy="3657600"/>
          </a:xfrm>
          <a:prstGeom prst="rect">
            <a:avLst/>
          </a:prstGeom>
          <a:noFill/>
          <a:ln>
            <a:noFill/>
          </a:ln>
        </p:spPr>
      </p:sp>
      <p:sp>
        <p:nvSpPr>
          <p:cNvPr id="475" name="Google Shape;475;g2917b17d7d9_13_30"/>
          <p:cNvSpPr txBox="1">
            <a:spLocks noGrp="1"/>
          </p:cNvSpPr>
          <p:nvPr>
            <p:ph type="body" idx="5"/>
          </p:nvPr>
        </p:nvSpPr>
        <p:spPr>
          <a:xfrm>
            <a:off x="4261067" y="5797859"/>
            <a:ext cx="365760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6" name="Google Shape;476;g2917b17d7d9_13_30"/>
          <p:cNvSpPr>
            <a:spLocks noGrp="1"/>
          </p:cNvSpPr>
          <p:nvPr>
            <p:ph type="pic" idx="6"/>
          </p:nvPr>
        </p:nvSpPr>
        <p:spPr>
          <a:xfrm>
            <a:off x="4259477" y="1924022"/>
            <a:ext cx="3657600" cy="365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Light" type="titleOnly">
  <p:cSld name="TITLE_ONLY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917b17d7d9_13_3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g2917b17d7d9_13_39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g2917b17d7d9_13_39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Center Title Slide">
  <p:cSld name=" Center Title Slide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917b17d7d9_13_4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2917b17d7d9_13_43"/>
          <p:cNvSpPr txBox="1">
            <a:spLocks noGrp="1"/>
          </p:cNvSpPr>
          <p:nvPr>
            <p:ph type="ctrTitle"/>
          </p:nvPr>
        </p:nvSpPr>
        <p:spPr>
          <a:xfrm>
            <a:off x="887423" y="2900714"/>
            <a:ext cx="10380017" cy="155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g2917b17d7d9_13_43"/>
          <p:cNvSpPr txBox="1">
            <a:spLocks noGrp="1"/>
          </p:cNvSpPr>
          <p:nvPr>
            <p:ph type="body" idx="1"/>
          </p:nvPr>
        </p:nvSpPr>
        <p:spPr>
          <a:xfrm>
            <a:off x="879004" y="3926364"/>
            <a:ext cx="1034779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485" name="Google Shape;485;g2917b17d7d9_13_43" descr="A red background with white text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61851" y="1172275"/>
            <a:ext cx="4268297" cy="768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Photo">
  <p:cSld name="Full Screen Phot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917b17d7d9_13_48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Paragraph Dark Bkgr">
  <p:cSld name="Short Paragraph Dark Bkgr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917b17d7d9_13_5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2917b17d7d9_13_50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g2917b17d7d9_13_50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Charts or Images">
  <p:cSld name="Comparison Charts or Images"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917b17d7d9_13_54"/>
          <p:cNvSpPr txBox="1">
            <a:spLocks noGrp="1"/>
          </p:cNvSpPr>
          <p:nvPr>
            <p:ph type="body" idx="1"/>
          </p:nvPr>
        </p:nvSpPr>
        <p:spPr>
          <a:xfrm>
            <a:off x="678424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4" name="Google Shape;494;g2917b17d7d9_13_54"/>
          <p:cNvSpPr txBox="1">
            <a:spLocks noGrp="1"/>
          </p:cNvSpPr>
          <p:nvPr>
            <p:ph type="body" idx="2"/>
          </p:nvPr>
        </p:nvSpPr>
        <p:spPr>
          <a:xfrm>
            <a:off x="678424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ͦ"/>
              <a:defRPr/>
            </a:lvl2pPr>
            <a:lvl3pPr marL="1371600" lvl="2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−"/>
              <a:defRPr/>
            </a:lvl3pPr>
            <a:lvl4pPr marL="1828800" lvl="3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⮚"/>
              <a:defRPr/>
            </a:lvl4pPr>
            <a:lvl5pPr marL="2286000" lvl="4" indent="-323850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95" name="Google Shape;495;g2917b17d7d9_13_54"/>
          <p:cNvSpPr txBox="1">
            <a:spLocks noGrp="1"/>
          </p:cNvSpPr>
          <p:nvPr>
            <p:ph type="body" idx="3"/>
          </p:nvPr>
        </p:nvSpPr>
        <p:spPr>
          <a:xfrm>
            <a:off x="6010836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6" name="Google Shape;496;g2917b17d7d9_13_54"/>
          <p:cNvSpPr txBox="1">
            <a:spLocks noGrp="1"/>
          </p:cNvSpPr>
          <p:nvPr>
            <p:ph type="body" idx="4"/>
          </p:nvPr>
        </p:nvSpPr>
        <p:spPr>
          <a:xfrm>
            <a:off x="6010836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ͦ"/>
              <a:defRPr/>
            </a:lvl2pPr>
            <a:lvl3pPr marL="1371600" lvl="2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−"/>
              <a:defRPr/>
            </a:lvl3pPr>
            <a:lvl4pPr marL="1828800" lvl="3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⮚"/>
              <a:defRPr/>
            </a:lvl4pPr>
            <a:lvl5pPr marL="2286000" lvl="4" indent="-323850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97" name="Google Shape;497;g2917b17d7d9_13_54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g2917b17d7d9_13_54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">
  <p:cSld name="2/3 Photo and Word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917b17d7d9_13_61"/>
          <p:cNvSpPr/>
          <p:nvPr/>
        </p:nvSpPr>
        <p:spPr>
          <a:xfrm>
            <a:off x="0" y="0"/>
            <a:ext cx="4072128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2917b17d7d9_13_61"/>
          <p:cNvSpPr>
            <a:spLocks noGrp="1"/>
          </p:cNvSpPr>
          <p:nvPr>
            <p:ph type="pic" idx="2"/>
          </p:nvPr>
        </p:nvSpPr>
        <p:spPr>
          <a:xfrm>
            <a:off x="4072128" y="0"/>
            <a:ext cx="8119872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g2917b17d7d9_13_61"/>
          <p:cNvSpPr txBox="1">
            <a:spLocks noGrp="1"/>
          </p:cNvSpPr>
          <p:nvPr>
            <p:ph type="title"/>
          </p:nvPr>
        </p:nvSpPr>
        <p:spPr>
          <a:xfrm>
            <a:off x="678424" y="2250913"/>
            <a:ext cx="291194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g2917b17d7d9_13_61"/>
          <p:cNvSpPr/>
          <p:nvPr/>
        </p:nvSpPr>
        <p:spPr>
          <a:xfrm>
            <a:off x="796895" y="2025884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">
  <p:cSld name="2/3 Photo and Word_1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917b17d7d9_13_66"/>
          <p:cNvSpPr/>
          <p:nvPr/>
        </p:nvSpPr>
        <p:spPr>
          <a:xfrm>
            <a:off x="0" y="0"/>
            <a:ext cx="51339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g2917b17d7d9_13_66"/>
          <p:cNvSpPr txBox="1">
            <a:spLocks noGrp="1"/>
          </p:cNvSpPr>
          <p:nvPr>
            <p:ph type="title"/>
          </p:nvPr>
        </p:nvSpPr>
        <p:spPr>
          <a:xfrm>
            <a:off x="678425" y="1444050"/>
            <a:ext cx="39324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g2917b17d7d9_13_66"/>
          <p:cNvSpPr txBox="1">
            <a:spLocks noGrp="1"/>
          </p:cNvSpPr>
          <p:nvPr>
            <p:ph type="body" idx="1"/>
          </p:nvPr>
        </p:nvSpPr>
        <p:spPr>
          <a:xfrm>
            <a:off x="676836" y="3297550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ͦ"/>
              <a:defRPr/>
            </a:lvl2pPr>
            <a:lvl3pPr marL="1371600" lvl="2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−"/>
              <a:defRPr/>
            </a:lvl3pPr>
            <a:lvl4pPr marL="1828800" lvl="3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⮚"/>
              <a:defRPr/>
            </a:lvl4pPr>
            <a:lvl5pPr marL="2286000" lvl="4" indent="-323850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08" name="Google Shape;508;g2917b17d7d9_13_66"/>
          <p:cNvSpPr/>
          <p:nvPr/>
        </p:nvSpPr>
        <p:spPr>
          <a:xfrm>
            <a:off x="796895" y="1313159"/>
            <a:ext cx="9144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ver photo">
  <p:cSld name="Text over photo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917b17d7d9_13_7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11" name="Google Shape;511;g2917b17d7d9_13_71"/>
          <p:cNvSpPr txBox="1">
            <a:spLocks noGrp="1"/>
          </p:cNvSpPr>
          <p:nvPr>
            <p:ph type="title"/>
          </p:nvPr>
        </p:nvSpPr>
        <p:spPr>
          <a:xfrm>
            <a:off x="682598" y="5013434"/>
            <a:ext cx="105156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  <a:defRPr sz="3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g2917b17d7d9_13_71"/>
          <p:cNvSpPr/>
          <p:nvPr/>
        </p:nvSpPr>
        <p:spPr>
          <a:xfrm>
            <a:off x="796895" y="4807198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Content" type="twoObj">
  <p:cSld name="TWO_OBJECTS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917b17d7d9_13_75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g2917b17d7d9_13_75"/>
          <p:cNvSpPr txBox="1">
            <a:spLocks noGrp="1"/>
          </p:cNvSpPr>
          <p:nvPr>
            <p:ph type="body" idx="1"/>
          </p:nvPr>
        </p:nvSpPr>
        <p:spPr>
          <a:xfrm>
            <a:off x="676836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ͦ"/>
              <a:defRPr/>
            </a:lvl2pPr>
            <a:lvl3pPr marL="1371600" lvl="2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−"/>
              <a:defRPr/>
            </a:lvl3pPr>
            <a:lvl4pPr marL="1828800" lvl="3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⮚"/>
              <a:defRPr/>
            </a:lvl4pPr>
            <a:lvl5pPr marL="2286000" lvl="4" indent="-323850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16" name="Google Shape;516;g2917b17d7d9_13_75"/>
          <p:cNvSpPr txBox="1">
            <a:spLocks noGrp="1"/>
          </p:cNvSpPr>
          <p:nvPr>
            <p:ph type="body" idx="2"/>
          </p:nvPr>
        </p:nvSpPr>
        <p:spPr>
          <a:xfrm>
            <a:off x="6010836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ͦ"/>
              <a:defRPr/>
            </a:lvl2pPr>
            <a:lvl3pPr marL="1371600" lvl="2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−"/>
              <a:defRPr/>
            </a:lvl3pPr>
            <a:lvl4pPr marL="1828800" lvl="3" indent="-3238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Char char="⮚"/>
              <a:defRPr/>
            </a:lvl4pPr>
            <a:lvl5pPr marL="2286000" lvl="4" indent="-323850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17" name="Google Shape;517;g2917b17d7d9_13_75"/>
          <p:cNvSpPr/>
          <p:nvPr/>
        </p:nvSpPr>
        <p:spPr>
          <a:xfrm>
            <a:off x="796895" y="5198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917b17d7d9_13_8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g2917b17d7d9_13_80"/>
          <p:cNvSpPr txBox="1">
            <a:spLocks noGrp="1"/>
          </p:cNvSpPr>
          <p:nvPr>
            <p:ph type="title"/>
          </p:nvPr>
        </p:nvSpPr>
        <p:spPr>
          <a:xfrm>
            <a:off x="676836" y="2056524"/>
            <a:ext cx="1051560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g2917b17d7d9_13_80"/>
          <p:cNvSpPr/>
          <p:nvPr/>
        </p:nvSpPr>
        <p:spPr>
          <a:xfrm>
            <a:off x="796895" y="1840613"/>
            <a:ext cx="9144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g2917b17d7d9_13_80"/>
          <p:cNvSpPr txBox="1">
            <a:spLocks noGrp="1"/>
          </p:cNvSpPr>
          <p:nvPr>
            <p:ph type="body" idx="1"/>
          </p:nvPr>
        </p:nvSpPr>
        <p:spPr>
          <a:xfrm>
            <a:off x="5985436" y="4535964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Option 2">
  <p:cSld name="Quote Option 2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917b17d7d9_13_8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g2917b17d7d9_13_85"/>
          <p:cNvSpPr txBox="1">
            <a:spLocks noGrp="1"/>
          </p:cNvSpPr>
          <p:nvPr>
            <p:ph type="title"/>
          </p:nvPr>
        </p:nvSpPr>
        <p:spPr>
          <a:xfrm>
            <a:off x="1987826" y="1432868"/>
            <a:ext cx="7739270" cy="81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eorgia"/>
              <a:buNone/>
              <a:defRPr i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g2917b17d7d9_13_85"/>
          <p:cNvSpPr txBox="1">
            <a:spLocks noGrp="1"/>
          </p:cNvSpPr>
          <p:nvPr>
            <p:ph type="body" idx="1"/>
          </p:nvPr>
        </p:nvSpPr>
        <p:spPr>
          <a:xfrm>
            <a:off x="5985436" y="5308199"/>
            <a:ext cx="5080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  <a:defRPr sz="1600" b="1"/>
            </a:lvl4pPr>
            <a:lvl5pPr marL="2286000" lvl="4" indent="-228600" algn="l">
              <a:lnSpc>
                <a:spcPct val="22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pic>
        <p:nvPicPr>
          <p:cNvPr id="527" name="Google Shape;527;g2917b17d7d9_13_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6226" y="624485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g2917b17d7d9_13_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9727096" y="3593387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 1 1 1">
  <p:cSld name="2/3 Photo and Word 1 1 1 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917b17d7d9_0_4"/>
          <p:cNvSpPr/>
          <p:nvPr/>
        </p:nvSpPr>
        <p:spPr>
          <a:xfrm>
            <a:off x="0" y="0"/>
            <a:ext cx="4549500" cy="6876300"/>
          </a:xfrm>
          <a:prstGeom prst="rect">
            <a:avLst/>
          </a:prstGeom>
          <a:solidFill>
            <a:srgbClr val="AC0F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2917b17d7d9_0_4"/>
          <p:cNvSpPr txBox="1">
            <a:spLocks noGrp="1"/>
          </p:cNvSpPr>
          <p:nvPr>
            <p:ph type="title"/>
          </p:nvPr>
        </p:nvSpPr>
        <p:spPr>
          <a:xfrm>
            <a:off x="678425" y="1444050"/>
            <a:ext cx="39324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2917b17d7d9_0_4"/>
          <p:cNvSpPr/>
          <p:nvPr/>
        </p:nvSpPr>
        <p:spPr>
          <a:xfrm>
            <a:off x="796895" y="1313159"/>
            <a:ext cx="914400" cy="6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16533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Photo and Word 1 1" userDrawn="1">
  <p:cSld name="2/3 Photo and Word 1 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f49ca83e7_0_12"/>
          <p:cNvSpPr/>
          <p:nvPr/>
        </p:nvSpPr>
        <p:spPr>
          <a:xfrm>
            <a:off x="0" y="0"/>
            <a:ext cx="4549500" cy="6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g20f49ca83e7_0_12"/>
          <p:cNvSpPr txBox="1">
            <a:spLocks noGrp="1"/>
          </p:cNvSpPr>
          <p:nvPr>
            <p:ph type="title"/>
          </p:nvPr>
        </p:nvSpPr>
        <p:spPr>
          <a:xfrm>
            <a:off x="678425" y="1444049"/>
            <a:ext cx="3200848" cy="1539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>
                <a:solidFill>
                  <a:schemeClr val="bg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0f49ca83e7_0_12"/>
          <p:cNvSpPr/>
          <p:nvPr/>
        </p:nvSpPr>
        <p:spPr>
          <a:xfrm>
            <a:off x="796895" y="1313159"/>
            <a:ext cx="914400" cy="6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01;p56">
            <a:extLst>
              <a:ext uri="{FF2B5EF4-FFF2-40B4-BE49-F238E27FC236}">
                <a16:creationId xmlns:a16="http://schemas.microsoft.com/office/drawing/2014/main" id="{DAFD58E2-CAEE-CA00-6689-742AAE93D8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72109" y="1444049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ͦ"/>
              <a:defRPr/>
            </a:lvl2pPr>
            <a:lvl3pPr marL="1371600" lvl="2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−"/>
              <a:defRPr/>
            </a:lvl3pPr>
            <a:lvl4pPr marL="1828800" lvl="3" indent="-325755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30"/>
              <a:buChar char="⮚"/>
              <a:defRPr/>
            </a:lvl4pPr>
            <a:lvl5pPr marL="2286000" lvl="4" indent="-325754" algn="l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38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838200" y="735724"/>
            <a:ext cx="10515600" cy="95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838200" y="2100826"/>
            <a:ext cx="10515600" cy="3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−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⮚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9729" algn="l" rtl="0">
              <a:lnSpc>
                <a:spcPct val="128571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800" r:id="rId2"/>
    <p:sldLayoutId id="2147483801" r:id="rId3"/>
    <p:sldLayoutId id="2147483802" r:id="rId4"/>
    <p:sldLayoutId id="2147483690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2" r:id="rId15"/>
    <p:sldLayoutId id="2147483703" r:id="rId16"/>
    <p:sldLayoutId id="2147483806" r:id="rId17"/>
    <p:sldLayoutId id="2147483808" r:id="rId18"/>
    <p:sldLayoutId id="2147483809" r:id="rId19"/>
    <p:sldLayoutId id="2147483661" r:id="rId20"/>
    <p:sldLayoutId id="2147483776" r:id="rId21"/>
    <p:sldLayoutId id="2147483777" r:id="rId22"/>
    <p:sldLayoutId id="2147483778" r:id="rId23"/>
    <p:sldLayoutId id="2147483779" r:id="rId24"/>
    <p:sldLayoutId id="2147483667" r:id="rId25"/>
    <p:sldLayoutId id="2147483780" r:id="rId26"/>
    <p:sldLayoutId id="2147483781" r:id="rId27"/>
    <p:sldLayoutId id="2147483782" r:id="rId28"/>
    <p:sldLayoutId id="2147483783" r:id="rId29"/>
    <p:sldLayoutId id="2147483811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8bff462522_7_0"/>
          <p:cNvSpPr txBox="1">
            <a:spLocks noGrp="1"/>
          </p:cNvSpPr>
          <p:nvPr>
            <p:ph type="title"/>
          </p:nvPr>
        </p:nvSpPr>
        <p:spPr>
          <a:xfrm>
            <a:off x="838200" y="735724"/>
            <a:ext cx="10515600" cy="95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4" name="Google Shape;184;g28bff462522_7_0"/>
          <p:cNvSpPr txBox="1">
            <a:spLocks noGrp="1"/>
          </p:cNvSpPr>
          <p:nvPr>
            <p:ph type="body" idx="1"/>
          </p:nvPr>
        </p:nvSpPr>
        <p:spPr>
          <a:xfrm>
            <a:off x="838200" y="2100826"/>
            <a:ext cx="10515600" cy="3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−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⮚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9729" algn="l" rtl="0">
              <a:lnSpc>
                <a:spcPct val="128571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5" r:id="rId1"/>
    <p:sldLayoutId id="2147483689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812" r:id="rId22"/>
    <p:sldLayoutId id="2147483815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917b17d7d9_2_0"/>
          <p:cNvSpPr txBox="1">
            <a:spLocks noGrp="1"/>
          </p:cNvSpPr>
          <p:nvPr>
            <p:ph type="title"/>
          </p:nvPr>
        </p:nvSpPr>
        <p:spPr>
          <a:xfrm>
            <a:off x="838200" y="735724"/>
            <a:ext cx="10515600" cy="95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g2917b17d7d9_2_0"/>
          <p:cNvSpPr txBox="1">
            <a:spLocks noGrp="1"/>
          </p:cNvSpPr>
          <p:nvPr>
            <p:ph type="body" idx="1"/>
          </p:nvPr>
        </p:nvSpPr>
        <p:spPr>
          <a:xfrm>
            <a:off x="838200" y="2100826"/>
            <a:ext cx="10515600" cy="3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−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97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⮚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9729" algn="l" rtl="0">
              <a:lnSpc>
                <a:spcPct val="128571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813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917b17d7d9_13_0"/>
          <p:cNvSpPr txBox="1">
            <a:spLocks noGrp="1"/>
          </p:cNvSpPr>
          <p:nvPr>
            <p:ph type="title"/>
          </p:nvPr>
        </p:nvSpPr>
        <p:spPr>
          <a:xfrm>
            <a:off x="838200" y="735724"/>
            <a:ext cx="10515600" cy="95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0" name="Google Shape;440;g2917b17d7d9_13_0"/>
          <p:cNvSpPr txBox="1">
            <a:spLocks noGrp="1"/>
          </p:cNvSpPr>
          <p:nvPr>
            <p:ph type="body" idx="1"/>
          </p:nvPr>
        </p:nvSpPr>
        <p:spPr>
          <a:xfrm>
            <a:off x="838200" y="2100826"/>
            <a:ext cx="10515600" cy="3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−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⮚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28571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84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814" r:id="rId20"/>
    <p:sldLayoutId id="2147483816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emf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hyperlink" Target="https://foodsystemsmap.merid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3016-024-00966-3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91faca1813_0_0"/>
          <p:cNvSpPr txBox="1">
            <a:spLocks noGrp="1"/>
          </p:cNvSpPr>
          <p:nvPr>
            <p:ph type="ctrTitle"/>
          </p:nvPr>
        </p:nvSpPr>
        <p:spPr>
          <a:xfrm>
            <a:off x="1165184" y="3122443"/>
            <a:ext cx="9861630" cy="173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s-PE">
                <a:solidFill>
                  <a:schemeClr val="lt1"/>
                </a:solidFill>
              </a:rPr>
              <a:t>Actualización del programa del CRFS - Andes </a:t>
            </a:r>
            <a:r>
              <a:rPr lang="es-PE" err="1">
                <a:solidFill>
                  <a:schemeClr val="lt1"/>
                </a:solidFill>
              </a:rPr>
              <a:t>CdP</a:t>
            </a:r>
            <a:endParaRPr lang="es-PE">
              <a:solidFill>
                <a:schemeClr val="lt1"/>
              </a:solidFill>
            </a:endParaRPr>
          </a:p>
        </p:txBody>
      </p:sp>
      <p:sp>
        <p:nvSpPr>
          <p:cNvPr id="541" name="Google Shape;541;g291faca1813_0_0"/>
          <p:cNvSpPr txBox="1">
            <a:spLocks noGrp="1"/>
          </p:cNvSpPr>
          <p:nvPr>
            <p:ph type="body" idx="1"/>
          </p:nvPr>
        </p:nvSpPr>
        <p:spPr>
          <a:xfrm>
            <a:off x="1165184" y="5039412"/>
            <a:ext cx="986163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SzPts val="2573"/>
            </a:pPr>
            <a:r>
              <a:rPr lang="es-ES" sz="3600" b="0">
                <a:solidFill>
                  <a:schemeClr val="lt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31 Mayo en Lima y 2-6 Junio en Ayacucho, Perú</a:t>
            </a:r>
            <a:endParaRPr lang="es-PE" sz="3600" b="0">
              <a:solidFill>
                <a:schemeClr val="lt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5B2B3E-BF08-B32C-05AD-9DEAFA51A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56" r="2652" b="3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red and white sign&#10;&#10;Description automatically generated">
            <a:extLst>
              <a:ext uri="{FF2B5EF4-FFF2-40B4-BE49-F238E27FC236}">
                <a16:creationId xmlns:a16="http://schemas.microsoft.com/office/drawing/2014/main" id="{8B887687-32BB-B6B8-78FD-597AE68F8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23" y="1876102"/>
            <a:ext cx="2490778" cy="448340"/>
          </a:xfrm>
          <a:prstGeom prst="rect">
            <a:avLst/>
          </a:prstGeom>
        </p:spPr>
      </p:pic>
      <p:sp>
        <p:nvSpPr>
          <p:cNvPr id="6" name="Google Shape;540;g291faca1813_0_0">
            <a:extLst>
              <a:ext uri="{FF2B5EF4-FFF2-40B4-BE49-F238E27FC236}">
                <a16:creationId xmlns:a16="http://schemas.microsoft.com/office/drawing/2014/main" id="{4F7AA2FC-B842-BB87-BBAC-95BF62B4291F}"/>
              </a:ext>
            </a:extLst>
          </p:cNvPr>
          <p:cNvSpPr txBox="1">
            <a:spLocks/>
          </p:cNvSpPr>
          <p:nvPr/>
        </p:nvSpPr>
        <p:spPr>
          <a:xfrm>
            <a:off x="806450" y="2873698"/>
            <a:ext cx="8019498" cy="2572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6000"/>
              <a:buFont typeface="Georgia"/>
              <a:buNone/>
            </a:pPr>
            <a:r>
              <a:rPr lang="es-ES" sz="4400">
                <a:solidFill>
                  <a:schemeClr val="lt1"/>
                </a:solidFill>
                <a:latin typeface="Georgia" panose="02040502050405020303" pitchFamily="18" charset="0"/>
              </a:rPr>
              <a:t>Promover un futuro más justo, creativo y abundante en el que prosperen las personas y el planeta</a:t>
            </a:r>
          </a:p>
        </p:txBody>
      </p:sp>
    </p:spTree>
    <p:extLst>
      <p:ext uri="{BB962C8B-B14F-4D97-AF65-F5344CB8AC3E}">
        <p14:creationId xmlns:p14="http://schemas.microsoft.com/office/powerpoint/2010/main" val="399911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g2917b9c9994_20_0"/>
          <p:cNvPicPr preferRelativeResize="0"/>
          <p:nvPr/>
        </p:nvPicPr>
        <p:blipFill rotWithShape="1">
          <a:blip r:embed="rId3">
            <a:alphaModFix/>
          </a:blip>
          <a:srcRect l="99" r="99"/>
          <a:stretch/>
        </p:blipFill>
        <p:spPr>
          <a:xfrm>
            <a:off x="-10391" y="-20782"/>
            <a:ext cx="12188534" cy="6899564"/>
          </a:xfrm>
          <a:prstGeom prst="rect">
            <a:avLst/>
          </a:prstGeom>
          <a:solidFill>
            <a:schemeClr val="bg1">
              <a:alpha val="39035"/>
            </a:schemeClr>
          </a:solidFill>
          <a:ln>
            <a:noFill/>
          </a:ln>
        </p:spPr>
      </p:pic>
      <p:sp>
        <p:nvSpPr>
          <p:cNvPr id="676" name="Google Shape;676;g2917b9c9994_20_0"/>
          <p:cNvSpPr txBox="1">
            <a:spLocks noGrp="1"/>
          </p:cNvSpPr>
          <p:nvPr>
            <p:ph type="title" idx="4294967295"/>
          </p:nvPr>
        </p:nvSpPr>
        <p:spPr>
          <a:xfrm>
            <a:off x="0" y="161350"/>
            <a:ext cx="12192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s-PE" sz="3000">
                <a:latin typeface="Georgia"/>
                <a:ea typeface="Georgia"/>
                <a:cs typeface="Georgia"/>
                <a:sym typeface="Georgia"/>
              </a:rPr>
              <a:t>Regiones en las que trabaja la Fundación McKnight</a:t>
            </a:r>
          </a:p>
        </p:txBody>
      </p:sp>
      <p:sp>
        <p:nvSpPr>
          <p:cNvPr id="677" name="Google Shape;677;g2917b9c9994_20_0"/>
          <p:cNvSpPr txBox="1"/>
          <p:nvPr/>
        </p:nvSpPr>
        <p:spPr>
          <a:xfrm>
            <a:off x="2171175" y="856325"/>
            <a:ext cx="1764900" cy="2274333"/>
          </a:xfrm>
          <a:prstGeom prst="rect">
            <a:avLst/>
          </a:prstGeom>
          <a:solidFill>
            <a:schemeClr val="bg1">
              <a:alpha val="39035"/>
            </a:schemeClr>
          </a:solidFill>
          <a:ln w="9525" cap="flat" cmpd="sng">
            <a:solidFill>
              <a:srgbClr val="20AA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b="1">
                <a:solidFill>
                  <a:srgbClr val="20AA97"/>
                </a:solidFill>
                <a:latin typeface="Calibri"/>
                <a:cs typeface="Calibri"/>
              </a:rPr>
              <a:t>REGIÓN DEL MEDIO OESTE DE LOS ESTADOS UNIDOS</a:t>
            </a:r>
            <a:endParaRPr lang="es-PE" b="1">
              <a:solidFill>
                <a:srgbClr val="20AA9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Minnesota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Illinois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Indiana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Iowa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Michigan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Ohio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Wisconsin</a:t>
            </a:r>
          </a:p>
        </p:txBody>
      </p:sp>
      <p:sp>
        <p:nvSpPr>
          <p:cNvPr id="678" name="Google Shape;678;g2917b9c9994_20_0"/>
          <p:cNvSpPr txBox="1"/>
          <p:nvPr/>
        </p:nvSpPr>
        <p:spPr>
          <a:xfrm>
            <a:off x="1024100" y="3902650"/>
            <a:ext cx="1300800" cy="1573200"/>
          </a:xfrm>
          <a:prstGeom prst="rect">
            <a:avLst/>
          </a:prstGeom>
          <a:solidFill>
            <a:schemeClr val="bg1">
              <a:alpha val="39000"/>
            </a:schemeClr>
          </a:solidFill>
          <a:ln w="9525" cap="flat" cmpd="sng">
            <a:solidFill>
              <a:srgbClr val="DC58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DC582B"/>
                </a:solidFill>
                <a:latin typeface="Calibri"/>
                <a:cs typeface="Calibri"/>
              </a:rPr>
              <a:t>COMUNIDAD DE PRÁCTICA DEL CRFS EN LOS ANDES</a:t>
            </a:r>
            <a:endParaRPr lang="es-PE" b="1">
              <a:solidFill>
                <a:srgbClr val="DC582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Bolivia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Ecuador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Perú</a:t>
            </a:r>
          </a:p>
        </p:txBody>
      </p:sp>
      <p:sp>
        <p:nvSpPr>
          <p:cNvPr id="679" name="Google Shape;679;g2917b9c9994_20_0"/>
          <p:cNvSpPr txBox="1"/>
          <p:nvPr/>
        </p:nvSpPr>
        <p:spPr>
          <a:xfrm>
            <a:off x="6020325" y="1139650"/>
            <a:ext cx="1583400" cy="1619048"/>
          </a:xfrm>
          <a:prstGeom prst="rect">
            <a:avLst/>
          </a:prstGeom>
          <a:solidFill>
            <a:schemeClr val="bg1">
              <a:alpha val="39000"/>
            </a:schemeClr>
          </a:solidFill>
          <a:ln w="9525" cap="flat" cmpd="sng">
            <a:solidFill>
              <a:srgbClr val="7795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779539"/>
                </a:solidFill>
                <a:latin typeface="Calibri"/>
                <a:cs typeface="Calibri"/>
              </a:rPr>
              <a:t>COMUNIDAD DE PRÁCTICA DEL CRFS EN ÁFRICA OCCIDENTAL</a:t>
            </a:r>
            <a:endParaRPr lang="es-PE" b="1">
              <a:solidFill>
                <a:srgbClr val="7795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Burkina Faso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Malí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Níger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P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g2917b9c9994_20_0"/>
          <p:cNvSpPr txBox="1"/>
          <p:nvPr/>
        </p:nvSpPr>
        <p:spPr>
          <a:xfrm>
            <a:off x="8168300" y="3902650"/>
            <a:ext cx="1462200" cy="2087400"/>
          </a:xfrm>
          <a:prstGeom prst="rect">
            <a:avLst/>
          </a:prstGeom>
          <a:solidFill>
            <a:schemeClr val="bg1">
              <a:alpha val="39000"/>
            </a:schemeClr>
          </a:solidFill>
          <a:ln w="9525" cap="flat" cmpd="sng">
            <a:solidFill>
              <a:srgbClr val="7EA0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5B9BD5"/>
                </a:solidFill>
                <a:latin typeface="Calibri"/>
                <a:cs typeface="Calibri"/>
              </a:rPr>
              <a:t>COMUNIDAD DE PRÁCTICA DEL CRFS EN ÁFRICA ORIENTAL Y MERIDIONAL</a:t>
            </a:r>
            <a:endParaRPr lang="es-PE" b="1">
              <a:solidFill>
                <a:srgbClr val="5B9BD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Kenia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Malaui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Tanzania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>
                <a:latin typeface="Calibri"/>
                <a:ea typeface="Calibri"/>
                <a:cs typeface="Calibri"/>
                <a:sym typeface="Calibri"/>
              </a:rPr>
              <a:t>• Uganda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5EBB8F6F-33FA-939D-60EE-5D149FA26F51}"/>
              </a:ext>
            </a:extLst>
          </p:cNvPr>
          <p:cNvSpPr/>
          <p:nvPr/>
        </p:nvSpPr>
        <p:spPr>
          <a:xfrm>
            <a:off x="3946467" y="2634238"/>
            <a:ext cx="3836681" cy="3836681"/>
          </a:xfrm>
          <a:prstGeom prst="ellipse">
            <a:avLst/>
          </a:prstGeom>
          <a:solidFill>
            <a:srgbClr val="E1CD00"/>
          </a:solidFill>
          <a:ln w="101600">
            <a:solidFill>
              <a:srgbClr val="D2D0C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6" name="Google Shape;666;p9"/>
          <p:cNvSpPr txBox="1"/>
          <p:nvPr/>
        </p:nvSpPr>
        <p:spPr>
          <a:xfrm>
            <a:off x="4660202" y="4239550"/>
            <a:ext cx="4686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667" name="Google Shape;667;p9"/>
          <p:cNvSpPr txBox="1">
            <a:spLocks noGrp="1"/>
          </p:cNvSpPr>
          <p:nvPr>
            <p:ph type="title" idx="4294967295"/>
          </p:nvPr>
        </p:nvSpPr>
        <p:spPr>
          <a:xfrm>
            <a:off x="967800" y="669586"/>
            <a:ext cx="10256400" cy="19423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solidFill>
                  <a:srgbClr val="102D3D"/>
                </a:solidFill>
              </a:rPr>
              <a:t>Las prioridades de la Fundación McKnight se reflejan en los enfoques agroecológicos del CRFS y están diseñados para impulsar tres estrategias de cambio:</a:t>
            </a:r>
            <a:endParaRPr lang="es-ES" sz="2900" b="1">
              <a:solidFill>
                <a:srgbClr val="102D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9"/>
          <p:cNvSpPr/>
          <p:nvPr/>
        </p:nvSpPr>
        <p:spPr>
          <a:xfrm>
            <a:off x="0" y="-19050"/>
            <a:ext cx="12192000" cy="11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9"/>
          <p:cNvSpPr/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 descr="A black and red sign with white text&#10;&#10;Description automatically generated">
            <a:extLst>
              <a:ext uri="{FF2B5EF4-FFF2-40B4-BE49-F238E27FC236}">
                <a16:creationId xmlns:a16="http://schemas.microsoft.com/office/drawing/2014/main" id="{2BB94371-60BF-8BAC-CE18-06C29D738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699" y="3657623"/>
            <a:ext cx="2531294" cy="190870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C12A7AE-FF79-1589-2AEC-04284FE18447}"/>
              </a:ext>
            </a:extLst>
          </p:cNvPr>
          <p:cNvGrpSpPr/>
          <p:nvPr/>
        </p:nvGrpSpPr>
        <p:grpSpPr>
          <a:xfrm>
            <a:off x="7442881" y="3103423"/>
            <a:ext cx="1617164" cy="1617164"/>
            <a:chOff x="-2950014" y="0"/>
            <a:chExt cx="1617164" cy="1617164"/>
          </a:xfrm>
        </p:grpSpPr>
        <p:pic>
          <p:nvPicPr>
            <p:cNvPr id="7" name="Google Shape;758;p10">
              <a:extLst>
                <a:ext uri="{FF2B5EF4-FFF2-40B4-BE49-F238E27FC236}">
                  <a16:creationId xmlns:a16="http://schemas.microsoft.com/office/drawing/2014/main" id="{FB1A078D-4DF1-9A1E-B9AE-FE2C76B58C9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950014" y="0"/>
              <a:ext cx="1617164" cy="16171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461BA6B-8EED-0786-8264-3C289A266115}"/>
                </a:ext>
              </a:extLst>
            </p:cNvPr>
            <p:cNvSpPr/>
            <p:nvPr/>
          </p:nvSpPr>
          <p:spPr>
            <a:xfrm>
              <a:off x="-2801256" y="138792"/>
              <a:ext cx="1316156" cy="1316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group of gears on a black background&#10;&#10;Description automatically generated">
              <a:extLst>
                <a:ext uri="{FF2B5EF4-FFF2-40B4-BE49-F238E27FC236}">
                  <a16:creationId xmlns:a16="http://schemas.microsoft.com/office/drawing/2014/main" id="{B1F9E80C-2832-56A6-0571-304EC072C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830496" y="93124"/>
              <a:ext cx="1316156" cy="1316156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C43C62F-B3DC-F2B8-B48E-A3F6EACBCD18}"/>
              </a:ext>
            </a:extLst>
          </p:cNvPr>
          <p:cNvSpPr txBox="1"/>
          <p:nvPr/>
        </p:nvSpPr>
        <p:spPr>
          <a:xfrm>
            <a:off x="8937035" y="3514821"/>
            <a:ext cx="3014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2400" b="1">
                <a:solidFill>
                  <a:srgbClr val="0D5257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Arial"/>
              </a:rPr>
              <a:t>TRANSFORMACIÓN DE LOS SISTEMAS </a:t>
            </a:r>
            <a:endParaRPr lang="en-US" sz="2400">
              <a:solidFill>
                <a:srgbClr val="0D52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Google Shape;757;p10">
            <a:extLst>
              <a:ext uri="{FF2B5EF4-FFF2-40B4-BE49-F238E27FC236}">
                <a16:creationId xmlns:a16="http://schemas.microsoft.com/office/drawing/2014/main" id="{ADEED73D-79D5-702A-DC7A-0127FCD6EF0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76400" y="2728655"/>
            <a:ext cx="1617163" cy="161716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F4929EB-3E16-B8AA-DBE3-E9E9899A52D0}"/>
              </a:ext>
            </a:extLst>
          </p:cNvPr>
          <p:cNvSpPr txBox="1"/>
          <p:nvPr/>
        </p:nvSpPr>
        <p:spPr>
          <a:xfrm>
            <a:off x="281374" y="3110098"/>
            <a:ext cx="3014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 b="1">
                <a:solidFill>
                  <a:srgbClr val="0D5257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Arial"/>
              </a:rPr>
              <a:t>SOLUCIONES CLIMÁTICAS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A5DB61-7506-0035-0453-D7151DB04BBE}"/>
              </a:ext>
            </a:extLst>
          </p:cNvPr>
          <p:cNvSpPr txBox="1"/>
          <p:nvPr/>
        </p:nvSpPr>
        <p:spPr>
          <a:xfrm>
            <a:off x="569734" y="5460380"/>
            <a:ext cx="30146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 b="1">
                <a:solidFill>
                  <a:srgbClr val="0D5257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Arial"/>
                <a:extLst>
                  <a:ext uri="http://customooxmlschemas.google.com/">
                    <go:slidesCustomData xmlns=""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"/>
                  </a:ext>
                </a:extLst>
              </a:rPr>
              <a:t>EQUIDAD</a:t>
            </a:r>
            <a:endParaRPr lang="es-ES" sz="2400" b="1">
              <a:solidFill>
                <a:srgbClr val="0D5257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Arial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40AD79-4BD9-EBCE-1143-A4B8989FF337}"/>
              </a:ext>
            </a:extLst>
          </p:cNvPr>
          <p:cNvGrpSpPr/>
          <p:nvPr/>
        </p:nvGrpSpPr>
        <p:grpSpPr>
          <a:xfrm>
            <a:off x="2812647" y="4872073"/>
            <a:ext cx="1617164" cy="1617164"/>
            <a:chOff x="13299438" y="-433478"/>
            <a:chExt cx="1617164" cy="1617164"/>
          </a:xfrm>
        </p:grpSpPr>
        <p:pic>
          <p:nvPicPr>
            <p:cNvPr id="18" name="Google Shape;758;p10">
              <a:extLst>
                <a:ext uri="{FF2B5EF4-FFF2-40B4-BE49-F238E27FC236}">
                  <a16:creationId xmlns:a16="http://schemas.microsoft.com/office/drawing/2014/main" id="{3E31E3F3-073C-7416-94F7-0593B835AD1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299438" y="-433478"/>
              <a:ext cx="1617164" cy="16171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0E9441-931D-8359-BBB1-EEEBEFCBEA7B}"/>
                </a:ext>
              </a:extLst>
            </p:cNvPr>
            <p:cNvSpPr/>
            <p:nvPr/>
          </p:nvSpPr>
          <p:spPr>
            <a:xfrm>
              <a:off x="13448196" y="-294686"/>
              <a:ext cx="1316156" cy="1316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6EEBA1E-394E-466F-2B06-7CBAC9EA6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13608848" y="-134034"/>
              <a:ext cx="994852" cy="994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B73DBFE4-6868-D007-CC9D-38AA8F3D2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1247" y="2259687"/>
            <a:ext cx="3120561" cy="3120561"/>
          </a:xfrm>
          <a:prstGeom prst="rect">
            <a:avLst/>
          </a:prstGeom>
        </p:spPr>
      </p:pic>
      <p:sp>
        <p:nvSpPr>
          <p:cNvPr id="160" name="Google Shape;160;p9"/>
          <p:cNvSpPr txBox="1"/>
          <p:nvPr/>
        </p:nvSpPr>
        <p:spPr>
          <a:xfrm>
            <a:off x="530281" y="2359060"/>
            <a:ext cx="351816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ES" sz="2800" b="1" kern="0">
                <a:solidFill>
                  <a:srgbClr val="145157"/>
                </a:solidFill>
                <a:latin typeface="Source Sans Pro"/>
                <a:ea typeface="Source Sans Pro"/>
                <a:cs typeface="Arial"/>
                <a:sym typeface="Arial"/>
              </a:rPr>
              <a:t>Reescribir las reglas </a:t>
            </a:r>
            <a:endParaRPr lang="es-ES" sz="2800" kern="0">
              <a:solidFill>
                <a:srgbClr val="145157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8102475" y="1800429"/>
            <a:ext cx="387796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ES" sz="2400" b="1" kern="0">
                <a:solidFill>
                  <a:srgbClr val="6A2045"/>
                </a:solidFill>
                <a:latin typeface="Source Sans Pro"/>
                <a:ea typeface="Source Sans Pro"/>
                <a:cs typeface="Calibri"/>
                <a:sym typeface="Calibri"/>
              </a:rPr>
              <a:t>Identificar y apoyar alternativas, innovaciones</a:t>
            </a:r>
            <a:endParaRPr lang="es-ES" sz="2400" kern="0">
              <a:solidFill>
                <a:srgbClr val="6A2045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259934" y="4718548"/>
            <a:ext cx="378877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/>
            <a:r>
              <a:rPr lang="es-ES" sz="2400" b="1" kern="0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Activar y dotar de recursos a las personas, </a:t>
            </a:r>
            <a:r>
              <a:rPr lang="es-ES" sz="2400" b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las narrativas</a:t>
            </a:r>
            <a:r>
              <a:rPr lang="es-ES" sz="2400" b="1" kern="0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 y el poder </a:t>
            </a:r>
            <a:r>
              <a:rPr lang="es-ES" sz="2400" b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de la cultura</a:t>
            </a:r>
            <a:endParaRPr lang="es-ES" sz="2400" b="1" kern="0">
              <a:solidFill>
                <a:srgbClr val="E15929"/>
              </a:solidFill>
              <a:latin typeface="Source Sans Pro"/>
              <a:ea typeface="Source Sans Pro"/>
              <a:cs typeface="Calibri"/>
            </a:endParaRPr>
          </a:p>
        </p:txBody>
      </p:sp>
      <p:sp>
        <p:nvSpPr>
          <p:cNvPr id="2" name="Google Shape;164;p9">
            <a:extLst>
              <a:ext uri="{FF2B5EF4-FFF2-40B4-BE49-F238E27FC236}">
                <a16:creationId xmlns:a16="http://schemas.microsoft.com/office/drawing/2014/main" id="{D4C22BBA-3548-BA3C-41C9-28B0419605C2}"/>
              </a:ext>
            </a:extLst>
          </p:cNvPr>
          <p:cNvSpPr txBox="1"/>
          <p:nvPr/>
        </p:nvSpPr>
        <p:spPr>
          <a:xfrm>
            <a:off x="8341801" y="4353686"/>
            <a:ext cx="384874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ES" sz="2400" b="1" kern="0">
                <a:solidFill>
                  <a:srgbClr val="76990F"/>
                </a:solidFill>
                <a:latin typeface="Source Sans Pro"/>
                <a:ea typeface="Source Sans Pro"/>
                <a:cs typeface="Arial"/>
                <a:sym typeface="Arial"/>
              </a:rPr>
              <a:t>Coordinar, alinear y aprovechar los flujos de financiación</a:t>
            </a:r>
            <a:endParaRPr lang="es-ES" sz="2400" kern="0">
              <a:solidFill>
                <a:srgbClr val="76990F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7D4B7D-3625-A0C8-740D-A8B85A1F82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1356" y="462861"/>
            <a:ext cx="6640341" cy="723900"/>
          </a:xfrm>
        </p:spPr>
        <p:txBody>
          <a:bodyPr>
            <a:noAutofit/>
          </a:bodyPr>
          <a:lstStyle/>
          <a:p>
            <a:pPr algn="ctr"/>
            <a:r>
              <a:rPr lang="es-419">
                <a:latin typeface="Georgia"/>
              </a:rPr>
              <a:t>Enfoques transformadores</a:t>
            </a:r>
            <a:br>
              <a:rPr lang="es-419"/>
            </a:br>
            <a:endParaRPr lang="es-419"/>
          </a:p>
        </p:txBody>
      </p:sp>
      <p:pic>
        <p:nvPicPr>
          <p:cNvPr id="7" name="Graphic 6" descr="Single gear with solid fill">
            <a:extLst>
              <a:ext uri="{FF2B5EF4-FFF2-40B4-BE49-F238E27FC236}">
                <a16:creationId xmlns:a16="http://schemas.microsoft.com/office/drawing/2014/main" id="{1A334AF9-EAEF-B53B-C1CB-51CC1D190A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85731">
            <a:off x="3764110" y="1718101"/>
            <a:ext cx="2098054" cy="2098054"/>
          </a:xfrm>
          <a:prstGeom prst="rect">
            <a:avLst/>
          </a:prstGeom>
        </p:spPr>
      </p:pic>
      <p:pic>
        <p:nvPicPr>
          <p:cNvPr id="8" name="Graphic 7" descr="Single gear with solid fill">
            <a:extLst>
              <a:ext uri="{FF2B5EF4-FFF2-40B4-BE49-F238E27FC236}">
                <a16:creationId xmlns:a16="http://schemas.microsoft.com/office/drawing/2014/main" id="{5F61099F-9FD7-2B85-6EF0-38A60DE86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650284">
            <a:off x="6262148" y="1406082"/>
            <a:ext cx="2110927" cy="2110927"/>
          </a:xfrm>
          <a:prstGeom prst="rect">
            <a:avLst/>
          </a:prstGeom>
        </p:spPr>
      </p:pic>
      <p:pic>
        <p:nvPicPr>
          <p:cNvPr id="11" name="Graphic 10" descr="Single gear with solid fill">
            <a:extLst>
              <a:ext uri="{FF2B5EF4-FFF2-40B4-BE49-F238E27FC236}">
                <a16:creationId xmlns:a16="http://schemas.microsoft.com/office/drawing/2014/main" id="{77B5C84C-C983-72C7-E267-9D6A50E1C7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585294">
            <a:off x="6293268" y="4007737"/>
            <a:ext cx="2294804" cy="2294804"/>
          </a:xfrm>
          <a:prstGeom prst="rect">
            <a:avLst/>
          </a:prstGeom>
        </p:spPr>
      </p:pic>
      <p:pic>
        <p:nvPicPr>
          <p:cNvPr id="12" name="Graphic 11" descr="Single gear with solid fill">
            <a:extLst>
              <a:ext uri="{FF2B5EF4-FFF2-40B4-BE49-F238E27FC236}">
                <a16:creationId xmlns:a16="http://schemas.microsoft.com/office/drawing/2014/main" id="{6C142A4D-589E-6745-14A2-B3E6D529F0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941173">
            <a:off x="3765006" y="3878495"/>
            <a:ext cx="2146239" cy="21462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B97CF5-3A51-303F-5F40-254F30290FDF}"/>
              </a:ext>
            </a:extLst>
          </p:cNvPr>
          <p:cNvSpPr txBox="1"/>
          <p:nvPr/>
        </p:nvSpPr>
        <p:spPr>
          <a:xfrm rot="1892981">
            <a:off x="5399166" y="3228660"/>
            <a:ext cx="1503481" cy="1651894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Circle">
              <a:avLst>
                <a:gd name="adj" fmla="val 12392632"/>
              </a:avLst>
            </a:prstTxWarp>
            <a:spAutoFit/>
          </a:bodyPr>
          <a:lstStyle/>
          <a:p>
            <a:endParaRPr lang="en-US" sz="2400" b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9377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59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5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59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3C4096-AF56-9D07-13EC-CC5BC38E79E7}"/>
              </a:ext>
            </a:extLst>
          </p:cNvPr>
          <p:cNvSpPr txBox="1"/>
          <p:nvPr/>
        </p:nvSpPr>
        <p:spPr>
          <a:xfrm>
            <a:off x="2097314" y="1233358"/>
            <a:ext cx="7997371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PE" sz="3200">
                <a:solidFill>
                  <a:schemeClr val="accent1"/>
                </a:solidFill>
                <a:latin typeface="Georgia"/>
                <a:ea typeface="Georgia"/>
                <a:cs typeface="Georgia"/>
              </a:rPr>
              <a:t>Cultivar sistemas alimentarios resilientes en todo el mundo, tendiendo puentes entre la investigación, la acción y la influencia agroecológicas que tengan como eje central a los agricultores.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49FD62-9931-AC87-7413-6C184794073C}"/>
              </a:ext>
            </a:extLst>
          </p:cNvPr>
          <p:cNvGrpSpPr/>
          <p:nvPr/>
        </p:nvGrpSpPr>
        <p:grpSpPr>
          <a:xfrm>
            <a:off x="-167643" y="1745334"/>
            <a:ext cx="12527283" cy="5641937"/>
            <a:chOff x="-119512" y="1725878"/>
            <a:chExt cx="12527283" cy="564193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C834524-C0DC-8729-2A9C-046AA7B56E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681"/>
            <a:stretch/>
          </p:blipFill>
          <p:spPr>
            <a:xfrm>
              <a:off x="7343892" y="3753933"/>
              <a:ext cx="4703328" cy="310406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D28E819-DC02-A164-9B02-8868234B99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4F4F4"/>
                </a:clrFrom>
                <a:clrTo>
                  <a:srgbClr val="F4F4F4">
                    <a:alpha val="0"/>
                  </a:srgbClr>
                </a:clrTo>
              </a:clrChange>
            </a:blip>
            <a:srcRect l="3818"/>
            <a:stretch/>
          </p:blipFill>
          <p:spPr>
            <a:xfrm>
              <a:off x="-55562" y="3603011"/>
              <a:ext cx="2922857" cy="3270977"/>
            </a:xfrm>
            <a:prstGeom prst="rect">
              <a:avLst/>
            </a:prstGeom>
          </p:spPr>
        </p:pic>
        <p:pic>
          <p:nvPicPr>
            <p:cNvPr id="26" name="Picture 25" descr="A group of people standing in a line&#10;&#10;Description automatically generated">
              <a:extLst>
                <a:ext uri="{FF2B5EF4-FFF2-40B4-BE49-F238E27FC236}">
                  <a16:creationId xmlns:a16="http://schemas.microsoft.com/office/drawing/2014/main" id="{A8BB26F9-21F1-B539-D9E6-51EF67C3FC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3405" t="301" r="9907" b="-301"/>
            <a:stretch/>
          </p:blipFill>
          <p:spPr>
            <a:xfrm>
              <a:off x="-119512" y="2414050"/>
              <a:ext cx="1785955" cy="1772171"/>
            </a:xfrm>
            <a:prstGeom prst="ellipse">
              <a:avLst/>
            </a:prstGeom>
          </p:spPr>
        </p:pic>
        <p:pic>
          <p:nvPicPr>
            <p:cNvPr id="28" name="Picture 27" descr="A group of men outside on a sunny day&#10;&#10;Description automatically generated">
              <a:extLst>
                <a:ext uri="{FF2B5EF4-FFF2-40B4-BE49-F238E27FC236}">
                  <a16:creationId xmlns:a16="http://schemas.microsoft.com/office/drawing/2014/main" id="{FA00D99B-5CB9-C184-E4D2-4531C9053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315" t="3437" r="31256" b="898"/>
            <a:stretch/>
          </p:blipFill>
          <p:spPr>
            <a:xfrm>
              <a:off x="10375188" y="1725878"/>
              <a:ext cx="2032583" cy="1877134"/>
            </a:xfrm>
            <a:prstGeom prst="ellipse">
              <a:avLst/>
            </a:prstGeom>
          </p:spPr>
        </p:pic>
        <p:pic>
          <p:nvPicPr>
            <p:cNvPr id="30" name="Picture 29" descr="A group of people in hats&#10;&#10;Description automatically generated">
              <a:extLst>
                <a:ext uri="{FF2B5EF4-FFF2-40B4-BE49-F238E27FC236}">
                  <a16:creationId xmlns:a16="http://schemas.microsoft.com/office/drawing/2014/main" id="{3003CAC4-1E8E-F06A-6B61-620D9CD2D6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193" t="324" r="36125" b="-324"/>
            <a:stretch/>
          </p:blipFill>
          <p:spPr>
            <a:xfrm>
              <a:off x="4937882" y="5382813"/>
              <a:ext cx="2000249" cy="1985002"/>
            </a:xfrm>
            <a:prstGeom prst="ellipse">
              <a:avLst/>
            </a:prstGeom>
          </p:spPr>
        </p:pic>
        <p:pic>
          <p:nvPicPr>
            <p:cNvPr id="24" name="Picture 23" descr="A person in a white headdress holding a stick&#10;&#10;Description automatically generated">
              <a:extLst>
                <a:ext uri="{FF2B5EF4-FFF2-40B4-BE49-F238E27FC236}">
                  <a16:creationId xmlns:a16="http://schemas.microsoft.com/office/drawing/2014/main" id="{DE265F81-F65D-2200-0B7E-1D54E206BE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373" r="3409"/>
            <a:stretch/>
          </p:blipFill>
          <p:spPr>
            <a:xfrm>
              <a:off x="1653994" y="3512288"/>
              <a:ext cx="2986807" cy="2963755"/>
            </a:xfrm>
            <a:prstGeom prst="ellipse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DD80F8EB-E777-FEAC-ECC4-52E31685A10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196017" y="385204"/>
            <a:ext cx="5799966" cy="71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5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917b9c9994_8_38"/>
          <p:cNvSpPr txBox="1"/>
          <p:nvPr/>
        </p:nvSpPr>
        <p:spPr>
          <a:xfrm>
            <a:off x="4660202" y="4239550"/>
            <a:ext cx="4686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2800"/>
          </a:p>
        </p:txBody>
      </p:sp>
      <p:grpSp>
        <p:nvGrpSpPr>
          <p:cNvPr id="690" name="Google Shape;690;g2917b9c9994_8_38"/>
          <p:cNvGrpSpPr/>
          <p:nvPr/>
        </p:nvGrpSpPr>
        <p:grpSpPr>
          <a:xfrm>
            <a:off x="7003652" y="480140"/>
            <a:ext cx="3473620" cy="1704415"/>
            <a:chOff x="440847" y="4976576"/>
            <a:chExt cx="3473620" cy="1704415"/>
          </a:xfrm>
        </p:grpSpPr>
        <p:pic>
          <p:nvPicPr>
            <p:cNvPr id="691" name="Google Shape;691;g2917b9c9994_8_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10052" y="4976576"/>
              <a:ext cx="1704415" cy="17044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2" name="Google Shape;692;g2917b9c9994_8_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0847" y="4976576"/>
              <a:ext cx="1687921" cy="16879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0" name="Google Shape;700;g2917b9c9994_8_38"/>
          <p:cNvSpPr txBox="1"/>
          <p:nvPr/>
        </p:nvSpPr>
        <p:spPr>
          <a:xfrm>
            <a:off x="7016218" y="172364"/>
            <a:ext cx="3448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chemeClr val="accent6"/>
                </a:solidFill>
              </a:rPr>
              <a:t>EQUIPO DE LOS ANDES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120EEB-C59A-CCA5-B298-E1938E9EDF1A}"/>
              </a:ext>
            </a:extLst>
          </p:cNvPr>
          <p:cNvGrpSpPr/>
          <p:nvPr/>
        </p:nvGrpSpPr>
        <p:grpSpPr>
          <a:xfrm>
            <a:off x="1370743" y="2359041"/>
            <a:ext cx="9115248" cy="2032426"/>
            <a:chOff x="5358499" y="5310074"/>
            <a:chExt cx="9115248" cy="2032426"/>
          </a:xfrm>
        </p:grpSpPr>
        <p:grpSp>
          <p:nvGrpSpPr>
            <p:cNvPr id="687" name="Google Shape;687;g2917b9c9994_8_38"/>
            <p:cNvGrpSpPr/>
            <p:nvPr/>
          </p:nvGrpSpPr>
          <p:grpSpPr>
            <a:xfrm>
              <a:off x="11065534" y="5638085"/>
              <a:ext cx="3408213" cy="1704415"/>
              <a:chOff x="8235248" y="4976585"/>
              <a:chExt cx="3408213" cy="1704415"/>
            </a:xfrm>
          </p:grpSpPr>
          <p:pic>
            <p:nvPicPr>
              <p:cNvPr id="688" name="Google Shape;688;g2917b9c9994_8_3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8235248" y="4984835"/>
                <a:ext cx="1665928" cy="16879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9" name="Google Shape;689;g2917b9c9994_8_38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9972035" y="4976585"/>
                <a:ext cx="1671426" cy="17044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3" name="Google Shape;693;g2917b9c9994_8_38"/>
            <p:cNvPicPr preferRelativeResize="0"/>
            <p:nvPr/>
          </p:nvPicPr>
          <p:blipFill rotWithShape="1">
            <a:blip r:embed="rId7">
              <a:alphaModFix/>
            </a:blip>
            <a:srcRect l="18146" t="5659" b="13019"/>
            <a:stretch/>
          </p:blipFill>
          <p:spPr>
            <a:xfrm>
              <a:off x="8905361" y="5637485"/>
              <a:ext cx="1687925" cy="167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5" name="Google Shape;695;g2917b9c9994_8_38"/>
            <p:cNvPicPr preferRelativeResize="0"/>
            <p:nvPr/>
          </p:nvPicPr>
          <p:blipFill rotWithShape="1">
            <a:blip r:embed="rId8">
              <a:alphaModFix/>
            </a:blip>
            <a:srcRect b="1603"/>
            <a:stretch/>
          </p:blipFill>
          <p:spPr>
            <a:xfrm>
              <a:off x="7148361" y="5637485"/>
              <a:ext cx="1671550" cy="167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6" name="Google Shape;696;g2917b9c9994_8_38"/>
            <p:cNvPicPr preferRelativeResize="0"/>
            <p:nvPr/>
          </p:nvPicPr>
          <p:blipFill rotWithShape="1">
            <a:blip r:embed="rId9">
              <a:alphaModFix/>
            </a:blip>
            <a:srcRect l="17718" t="12582" r="9812" b="17044"/>
            <a:stretch/>
          </p:blipFill>
          <p:spPr>
            <a:xfrm>
              <a:off x="5358499" y="5637485"/>
              <a:ext cx="1704425" cy="167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8" name="Google Shape;698;g2917b9c9994_8_38"/>
            <p:cNvSpPr txBox="1"/>
            <p:nvPr/>
          </p:nvSpPr>
          <p:spPr>
            <a:xfrm>
              <a:off x="5782199" y="5310074"/>
              <a:ext cx="4527252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b="1">
                  <a:solidFill>
                    <a:schemeClr val="accent6"/>
                  </a:solidFill>
                </a:rPr>
                <a:t>EQUIPO DE ÁFRICA ORIENTAL Y MERIDIONAL</a:t>
              </a:r>
            </a:p>
          </p:txBody>
        </p:sp>
        <p:sp>
          <p:nvSpPr>
            <p:cNvPr id="701" name="Google Shape;701;g2917b9c9994_8_38"/>
            <p:cNvSpPr txBox="1"/>
            <p:nvPr/>
          </p:nvSpPr>
          <p:spPr>
            <a:xfrm>
              <a:off x="11069686" y="5330309"/>
              <a:ext cx="3399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b="1">
                  <a:solidFill>
                    <a:schemeClr val="accent6"/>
                  </a:solidFill>
                </a:rPr>
                <a:t>EQUIPO DE ÁFRICA OCCIDENTAL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5A1A8D-D2D6-B4F1-5030-1E000FED00DD}"/>
              </a:ext>
            </a:extLst>
          </p:cNvPr>
          <p:cNvGrpSpPr/>
          <p:nvPr/>
        </p:nvGrpSpPr>
        <p:grpSpPr>
          <a:xfrm>
            <a:off x="1370743" y="4530525"/>
            <a:ext cx="9081859" cy="2046483"/>
            <a:chOff x="-3122079" y="5176441"/>
            <a:chExt cx="8919820" cy="2046483"/>
          </a:xfrm>
        </p:grpSpPr>
        <p:sp>
          <p:nvSpPr>
            <p:cNvPr id="699" name="Google Shape;699;g2917b9c9994_8_38"/>
            <p:cNvSpPr txBox="1"/>
            <p:nvPr/>
          </p:nvSpPr>
          <p:spPr>
            <a:xfrm>
              <a:off x="-631640" y="5176441"/>
              <a:ext cx="38370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b="1">
                  <a:solidFill>
                    <a:schemeClr val="accent6"/>
                  </a:solidFill>
                </a:rPr>
                <a:t>EQUIPO Y STAFF DE MINNESOTA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7571B3-A0C4-530C-1229-143DA41F198A}"/>
                </a:ext>
              </a:extLst>
            </p:cNvPr>
            <p:cNvGrpSpPr/>
            <p:nvPr/>
          </p:nvGrpSpPr>
          <p:grpSpPr>
            <a:xfrm>
              <a:off x="-3122079" y="5492971"/>
              <a:ext cx="8919820" cy="1729953"/>
              <a:chOff x="1646917" y="2713428"/>
              <a:chExt cx="8919820" cy="1729953"/>
            </a:xfrm>
          </p:grpSpPr>
          <p:pic>
            <p:nvPicPr>
              <p:cNvPr id="2" name="Google Shape;716;g2917b9c9994_8_86">
                <a:extLst>
                  <a:ext uri="{FF2B5EF4-FFF2-40B4-BE49-F238E27FC236}">
                    <a16:creationId xmlns:a16="http://schemas.microsoft.com/office/drawing/2014/main" id="{C2723935-30AF-0700-18F8-2B6C685603D3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10">
                <a:alphaModFix/>
              </a:blip>
              <a:srcRect t="2854" b="30495"/>
              <a:stretch/>
            </p:blipFill>
            <p:spPr>
              <a:xfrm>
                <a:off x="7047478" y="2724309"/>
                <a:ext cx="1719072" cy="171907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" name="Google Shape;719;g2917b9c9994_8_86">
                <a:extLst>
                  <a:ext uri="{FF2B5EF4-FFF2-40B4-BE49-F238E27FC236}">
                    <a16:creationId xmlns:a16="http://schemas.microsoft.com/office/drawing/2014/main" id="{9A28DA6E-32F0-A3E4-C5B6-6AE2F534DA6A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11">
                <a:alphaModFix/>
              </a:blip>
              <a:srcRect t="3535" b="29798"/>
              <a:stretch/>
            </p:blipFill>
            <p:spPr>
              <a:xfrm>
                <a:off x="5247291" y="2724309"/>
                <a:ext cx="1719072" cy="171907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" name="Google Shape;722;g2917b9c9994_8_86">
                <a:extLst>
                  <a:ext uri="{FF2B5EF4-FFF2-40B4-BE49-F238E27FC236}">
                    <a16:creationId xmlns:a16="http://schemas.microsoft.com/office/drawing/2014/main" id="{0DACD9A2-0FBD-0A38-133F-06BC6B42D0A5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12">
                <a:alphaModFix/>
              </a:blip>
              <a:stretch/>
            </p:blipFill>
            <p:spPr>
              <a:xfrm>
                <a:off x="3447104" y="2713428"/>
                <a:ext cx="1719072" cy="1721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Google Shape;725;g2917b9c9994_8_86">
                <a:extLst>
                  <a:ext uri="{FF2B5EF4-FFF2-40B4-BE49-F238E27FC236}">
                    <a16:creationId xmlns:a16="http://schemas.microsoft.com/office/drawing/2014/main" id="{8EF6E6F8-078B-47D5-F1A4-C61A32721685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13">
                <a:alphaModFix/>
              </a:blip>
              <a:srcRect t="1532" b="31801"/>
              <a:stretch/>
            </p:blipFill>
            <p:spPr>
              <a:xfrm>
                <a:off x="1646917" y="2724309"/>
                <a:ext cx="1719072" cy="171907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Google Shape;728;g2917b9c9994_8_86">
                <a:extLst>
                  <a:ext uri="{FF2B5EF4-FFF2-40B4-BE49-F238E27FC236}">
                    <a16:creationId xmlns:a16="http://schemas.microsoft.com/office/drawing/2014/main" id="{7AADC9E5-DFF5-B276-F5EB-7911185EF81D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14">
                <a:alphaModFix/>
              </a:blip>
              <a:srcRect t="2072" b="31277"/>
              <a:stretch/>
            </p:blipFill>
            <p:spPr>
              <a:xfrm>
                <a:off x="8847665" y="2715579"/>
                <a:ext cx="1719072" cy="171907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5F824D78-C41D-17C4-EE97-4549CE004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5"/>
            <a:ext cx="6117336" cy="13233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"/>
              <a:t>Staff y equipos regionales</a:t>
            </a:r>
            <a:br>
              <a:rPr lang="es-ES"/>
            </a:br>
            <a:r>
              <a:rPr lang="es-ES"/>
              <a:t>del CRFS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3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es-ES"/>
              <a:t>Panoramas de las iniciativas en los sistemas alimentarios</a:t>
            </a:r>
            <a:endParaRPr lang="en-US"/>
          </a:p>
        </p:txBody>
      </p:sp>
      <p:sp>
        <p:nvSpPr>
          <p:cNvPr id="2" name="Google Shape;410;g1f05a4a85c7_0_26">
            <a:extLst>
              <a:ext uri="{FF2B5EF4-FFF2-40B4-BE49-F238E27FC236}">
                <a16:creationId xmlns:a16="http://schemas.microsoft.com/office/drawing/2014/main" id="{5C806B22-CC76-FF56-CD16-5F9ECADB2D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367037" y="5098478"/>
            <a:ext cx="36576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algn="ctr">
              <a:lnSpc>
                <a:spcPct val="125000"/>
              </a:lnSpc>
              <a:buSzPts val="2040"/>
              <a:buNone/>
            </a:pPr>
            <a:r>
              <a:rPr lang="en-US" sz="24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2014</a:t>
            </a:r>
            <a:endParaRPr sz="24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" name="Picture Placeholder 2" descr="Chart, bubble chart&#10;&#10;Description automatically generated">
            <a:extLst>
              <a:ext uri="{FF2B5EF4-FFF2-40B4-BE49-F238E27FC236}">
                <a16:creationId xmlns:a16="http://schemas.microsoft.com/office/drawing/2014/main" id="{DB6B7E41-5FFB-E1B5-A95A-1A47723961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" b="66"/>
          <a:stretch>
            <a:fillRect/>
          </a:stretch>
        </p:blipFill>
        <p:spPr>
          <a:xfrm>
            <a:off x="740447" y="3174535"/>
            <a:ext cx="1715464" cy="17154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13;g1f05a4a85c7_0_26">
            <a:extLst>
              <a:ext uri="{FF2B5EF4-FFF2-40B4-BE49-F238E27FC236}">
                <a16:creationId xmlns:a16="http://schemas.microsoft.com/office/drawing/2014/main" id="{1F808566-F328-3A77-E1E1-6246ED99928E}"/>
              </a:ext>
            </a:extLst>
          </p:cNvPr>
          <p:cNvSpPr txBox="1">
            <a:spLocks/>
          </p:cNvSpPr>
          <p:nvPr/>
        </p:nvSpPr>
        <p:spPr>
          <a:xfrm>
            <a:off x="4937754" y="5098478"/>
            <a:ext cx="36576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4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535659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Arial"/>
              </a:rPr>
              <a:t>2021</a:t>
            </a:r>
          </a:p>
        </p:txBody>
      </p:sp>
      <p:sp>
        <p:nvSpPr>
          <p:cNvPr id="7" name="Google Shape;415;g1f05a4a85c7_0_26">
            <a:extLst>
              <a:ext uri="{FF2B5EF4-FFF2-40B4-BE49-F238E27FC236}">
                <a16:creationId xmlns:a16="http://schemas.microsoft.com/office/drawing/2014/main" id="{7E6F47BE-C532-DFED-7CA2-0611CF12D688}"/>
              </a:ext>
            </a:extLst>
          </p:cNvPr>
          <p:cNvSpPr txBox="1">
            <a:spLocks/>
          </p:cNvSpPr>
          <p:nvPr/>
        </p:nvSpPr>
        <p:spPr>
          <a:xfrm>
            <a:off x="2036679" y="5098478"/>
            <a:ext cx="36576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lnSpc>
                <a:spcPct val="125000"/>
              </a:lnSpc>
              <a:spcBef>
                <a:spcPts val="1200"/>
              </a:spcBef>
              <a:buClr>
                <a:schemeClr val="accent1"/>
              </a:buClr>
              <a:buSzPts val="2040"/>
              <a:buNone/>
              <a:defRPr sz="2400">
                <a:solidFill>
                  <a:schemeClr val="dk2"/>
                </a:solidFill>
                <a:latin typeface="Georgia"/>
                <a:ea typeface="Georgia"/>
                <a:cs typeface="Georgia"/>
              </a:defRPr>
            </a:lvl1pPr>
            <a:lvl2pPr marL="914400" indent="-401319">
              <a:spcBef>
                <a:spcPts val="1200"/>
              </a:spcBef>
              <a:buClr>
                <a:schemeClr val="accent1"/>
              </a:buClr>
              <a:buSzPts val="2720"/>
              <a:buChar char="•"/>
              <a:defRPr sz="3200">
                <a:solidFill>
                  <a:schemeClr val="dk1"/>
                </a:solidFill>
              </a:defRPr>
            </a:lvl2pPr>
            <a:lvl3pPr marL="1371600" indent="-401319">
              <a:spcBef>
                <a:spcPts val="1200"/>
              </a:spcBef>
              <a:buClr>
                <a:schemeClr val="accent1"/>
              </a:buClr>
              <a:buSzPts val="2720"/>
              <a:buChar char="•"/>
              <a:defRPr sz="3200">
                <a:solidFill>
                  <a:schemeClr val="dk1"/>
                </a:solidFill>
              </a:defRPr>
            </a:lvl3pPr>
            <a:lvl4pPr marL="1828800" indent="-228600">
              <a:spcBef>
                <a:spcPts val="1200"/>
              </a:spcBef>
              <a:buClr>
                <a:schemeClr val="accent1"/>
              </a:buClr>
              <a:buSzPts val="1700"/>
              <a:buNone/>
              <a:defRPr sz="2000">
                <a:solidFill>
                  <a:schemeClr val="dk1"/>
                </a:solidFill>
              </a:defRPr>
            </a:lvl4pPr>
            <a:lvl5pPr marL="2286000" indent="-401320">
              <a:lnSpc>
                <a:spcPct val="162500"/>
              </a:lnSpc>
              <a:spcBef>
                <a:spcPts val="400"/>
              </a:spcBef>
              <a:buClr>
                <a:schemeClr val="accent1"/>
              </a:buClr>
              <a:buSzPts val="2720"/>
              <a:buChar char="•"/>
              <a:defRPr sz="3200">
                <a:solidFill>
                  <a:schemeClr val="dk1"/>
                </a:solidFill>
              </a:defRPr>
            </a:lvl5pPr>
            <a:lvl6pPr marL="2743200" indent="-3429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C8102E"/>
              </a:buClr>
              <a:buSzPts val="204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535659"/>
                </a:solidFill>
                <a:effectLst/>
                <a:uLnTx/>
                <a:uFillTx/>
                <a:latin typeface="Georgia"/>
                <a:sym typeface="Arial"/>
              </a:rPr>
              <a:t>2019</a:t>
            </a:r>
          </a:p>
        </p:txBody>
      </p:sp>
      <p:pic>
        <p:nvPicPr>
          <p:cNvPr id="8" name="Picture Placeholder 4" descr="Chart, bubble chart&#10;&#10;Description automatically generated">
            <a:extLst>
              <a:ext uri="{FF2B5EF4-FFF2-40B4-BE49-F238E27FC236}">
                <a16:creationId xmlns:a16="http://schemas.microsoft.com/office/drawing/2014/main" id="{4375E034-4076-F76F-4760-81858F6483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4" r="504"/>
          <a:stretch>
            <a:fillRect/>
          </a:stretch>
        </p:blipFill>
        <p:spPr>
          <a:xfrm>
            <a:off x="2894628" y="2951408"/>
            <a:ext cx="2158685" cy="215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ED9F7452-F995-C7F1-1106-3340AF5BBF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" b="29"/>
          <a:stretch>
            <a:fillRect/>
          </a:stretch>
        </p:blipFill>
        <p:spPr>
          <a:xfrm>
            <a:off x="5452999" y="2634994"/>
            <a:ext cx="2627110" cy="262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24;g20e3e6b8857_1_0">
            <a:extLst>
              <a:ext uri="{FF2B5EF4-FFF2-40B4-BE49-F238E27FC236}">
                <a16:creationId xmlns:a16="http://schemas.microsoft.com/office/drawing/2014/main" id="{6EC894E7-A888-5B4A-6FE0-F810807F1141}"/>
              </a:ext>
            </a:extLst>
          </p:cNvPr>
          <p:cNvPicPr preferRelativeResize="0"/>
          <p:nvPr/>
        </p:nvPicPr>
        <p:blipFill>
          <a:blip r:embed="rId6"/>
          <a:srcRect l="328" r="328"/>
          <a:stretch/>
        </p:blipFill>
        <p:spPr>
          <a:xfrm>
            <a:off x="8566451" y="2653601"/>
            <a:ext cx="2684916" cy="26681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13;g1f05a4a85c7_0_26">
            <a:extLst>
              <a:ext uri="{FF2B5EF4-FFF2-40B4-BE49-F238E27FC236}">
                <a16:creationId xmlns:a16="http://schemas.microsoft.com/office/drawing/2014/main" id="{D4E38AB3-6806-C475-C001-D707CBAFACE8}"/>
              </a:ext>
            </a:extLst>
          </p:cNvPr>
          <p:cNvSpPr txBox="1">
            <a:spLocks/>
          </p:cNvSpPr>
          <p:nvPr/>
        </p:nvSpPr>
        <p:spPr>
          <a:xfrm>
            <a:off x="7969940" y="5098478"/>
            <a:ext cx="36576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4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535659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Arial"/>
              </a:rPr>
              <a:t>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EB651-B164-BB8B-631E-ABAF48D9D4DC}"/>
              </a:ext>
            </a:extLst>
          </p:cNvPr>
          <p:cNvSpPr txBox="1"/>
          <p:nvPr/>
        </p:nvSpPr>
        <p:spPr>
          <a:xfrm>
            <a:off x="8017657" y="6239708"/>
            <a:ext cx="36343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Fuente: </a:t>
            </a:r>
            <a:r>
              <a:rPr lang="es-CO">
                <a:hlinkClick r:id="rId7"/>
              </a:rPr>
              <a:t>https://foodsystemsmap.merid.org/</a:t>
            </a:r>
            <a:r>
              <a:rPr lang="es-C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577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3C1B6C6-2E91-5576-BC95-AFE5BA0C3C9C}"/>
              </a:ext>
            </a:extLst>
          </p:cNvPr>
          <p:cNvGrpSpPr/>
          <p:nvPr/>
        </p:nvGrpSpPr>
        <p:grpSpPr>
          <a:xfrm>
            <a:off x="2100171" y="5498619"/>
            <a:ext cx="7991657" cy="1368435"/>
            <a:chOff x="2100171" y="5498619"/>
            <a:chExt cx="7991657" cy="136843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ACCCA89-2FFE-A434-6943-0384AEBBD7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9083" t="71407" r="34917" b="6370"/>
            <a:stretch/>
          </p:blipFill>
          <p:spPr>
            <a:xfrm>
              <a:off x="2100171" y="5498619"/>
              <a:ext cx="1751596" cy="1368435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6000"/>
                </a:prstClr>
              </a:outerShdw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DBEDF61-3932-B268-118E-31E143F3F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000" t="21481" r="34000" b="72950"/>
            <a:stretch/>
          </p:blipFill>
          <p:spPr>
            <a:xfrm>
              <a:off x="3851767" y="5498619"/>
              <a:ext cx="6240061" cy="342896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6000"/>
                </a:prstClr>
              </a:outerShdw>
            </a:effec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1690CF-5C7F-B8CA-1AC3-7074ECBAE7EA}"/>
                </a:ext>
              </a:extLst>
            </p:cNvPr>
            <p:cNvSpPr/>
            <p:nvPr/>
          </p:nvSpPr>
          <p:spPr>
            <a:xfrm>
              <a:off x="3851767" y="5841515"/>
              <a:ext cx="6240061" cy="10164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0765912-5A2F-F941-6483-886F59AE6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69" y="2383857"/>
            <a:ext cx="2818175" cy="27209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A39D02-04F3-7817-0F19-EFBF64F5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4"/>
            <a:ext cx="10515600" cy="13233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">
                <a:solidFill>
                  <a:schemeClr val="tx1"/>
                </a:solidFill>
                <a:cs typeface="Arial"/>
              </a:rPr>
              <a:t>Los financiadores de clima están recurriendo a los sistemas alimentarios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A box of vegetables with a sign&#10;&#10;Description automatically generated">
            <a:extLst>
              <a:ext uri="{FF2B5EF4-FFF2-40B4-BE49-F238E27FC236}">
                <a16:creationId xmlns:a16="http://schemas.microsoft.com/office/drawing/2014/main" id="{CD217B9D-A784-11B8-FEF2-B85566FE6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942" y="2388252"/>
            <a:ext cx="4045100" cy="2696733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6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C13179-9047-9121-7D9C-2CA34905F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0537" y="2383857"/>
            <a:ext cx="2540973" cy="2743728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F525D7-8413-ED87-467C-7925533FF4E8}"/>
              </a:ext>
            </a:extLst>
          </p:cNvPr>
          <p:cNvSpPr txBox="1"/>
          <p:nvPr/>
        </p:nvSpPr>
        <p:spPr>
          <a:xfrm>
            <a:off x="3851767" y="6026713"/>
            <a:ext cx="624006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1800" b="1">
                <a:latin typeface="Georgia" panose="02040502050405020303" pitchFamily="18" charset="0"/>
              </a:rPr>
              <a:t>Los financiadores comprometen 302 millones de dólares para los sistemas alimentarios y el clima</a:t>
            </a:r>
            <a:endParaRPr lang="en-US" sz="1800" b="1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92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09997-574B-06F7-25B7-7CC36C041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hand holding a seedling in a hand&#10;&#10;Description automatically generated">
            <a:extLst>
              <a:ext uri="{FF2B5EF4-FFF2-40B4-BE49-F238E27FC236}">
                <a16:creationId xmlns:a16="http://schemas.microsoft.com/office/drawing/2014/main" id="{B030B4E3-AE8F-4763-ACAA-B3CDB5F097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63" t="7681" b="2995"/>
          <a:stretch/>
        </p:blipFill>
        <p:spPr>
          <a:xfrm>
            <a:off x="2503170" y="2052686"/>
            <a:ext cx="7888293" cy="40825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A5D9AA-4E6E-56A5-94B0-743AFCB04615}"/>
              </a:ext>
            </a:extLst>
          </p:cNvPr>
          <p:cNvSpPr txBox="1"/>
          <p:nvPr/>
        </p:nvSpPr>
        <p:spPr>
          <a:xfrm>
            <a:off x="1541951" y="6141977"/>
            <a:ext cx="2016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>
                <a:solidFill>
                  <a:srgbClr val="61904A"/>
                </a:solidFill>
              </a:rPr>
              <a:t>Actual:</a:t>
            </a:r>
            <a:br>
              <a:rPr lang="en-US" b="1">
                <a:solidFill>
                  <a:srgbClr val="61904A"/>
                </a:solidFill>
              </a:rPr>
            </a:br>
            <a:r>
              <a:rPr lang="en-US" b="1">
                <a:solidFill>
                  <a:srgbClr val="61904A"/>
                </a:solidFill>
              </a:rPr>
              <a:t>$44 mil billones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61904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8A077F-9B04-981E-4B65-25BBB51AFEA8}"/>
              </a:ext>
            </a:extLst>
          </p:cNvPr>
          <p:cNvSpPr txBox="1"/>
          <p:nvPr/>
        </p:nvSpPr>
        <p:spPr>
          <a:xfrm>
            <a:off x="7448962" y="6133107"/>
            <a:ext cx="29882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b="1" err="1">
                <a:solidFill>
                  <a:srgbClr val="D69500"/>
                </a:solidFill>
              </a:rPr>
              <a:t>Déficit</a:t>
            </a:r>
            <a:r>
              <a:rPr lang="en-US" b="1">
                <a:solidFill>
                  <a:srgbClr val="D69500"/>
                </a:solidFill>
              </a:rPr>
              <a:t> de </a:t>
            </a:r>
            <a:r>
              <a:rPr lang="en-US" b="1" err="1">
                <a:solidFill>
                  <a:srgbClr val="D69500"/>
                </a:solidFill>
              </a:rPr>
              <a:t>Financiación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D695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</a:t>
            </a:r>
            <a:b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D695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D695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$206-386 </a:t>
            </a:r>
            <a:r>
              <a:rPr lang="en-US" b="1">
                <a:solidFill>
                  <a:srgbClr val="D69500"/>
                </a:solidFill>
              </a:rPr>
              <a:t>b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D695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illones</a:t>
            </a:r>
          </a:p>
        </p:txBody>
      </p:sp>
      <p:pic>
        <p:nvPicPr>
          <p:cNvPr id="9" name="Picture 8" descr="A hand holding a seedling in a hand&#10;&#10;Description automatically generated">
            <a:extLst>
              <a:ext uri="{FF2B5EF4-FFF2-40B4-BE49-F238E27FC236}">
                <a16:creationId xmlns:a16="http://schemas.microsoft.com/office/drawing/2014/main" id="{708D524E-DFB8-DBC4-35DE-D87B864DC9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9863" t="7681" b="2995"/>
          <a:stretch/>
        </p:blipFill>
        <p:spPr>
          <a:xfrm>
            <a:off x="2503170" y="2045970"/>
            <a:ext cx="7888293" cy="40825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Picture 10" descr="A hand holding a seedling in a hand&#10;&#10;Description automatically generated">
            <a:extLst>
              <a:ext uri="{FF2B5EF4-FFF2-40B4-BE49-F238E27FC236}">
                <a16:creationId xmlns:a16="http://schemas.microsoft.com/office/drawing/2014/main" id="{E335BA25-3BD7-3292-F59C-49E916FDF4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81" r="91890" b="2995"/>
          <a:stretch/>
        </p:blipFill>
        <p:spPr>
          <a:xfrm>
            <a:off x="1644821" y="2045970"/>
            <a:ext cx="709759" cy="40825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50C2D3B-38D9-97A9-8BC3-203D2BFA4366}"/>
              </a:ext>
            </a:extLst>
          </p:cNvPr>
          <p:cNvSpPr txBox="1"/>
          <p:nvPr/>
        </p:nvSpPr>
        <p:spPr>
          <a:xfrm>
            <a:off x="957846" y="212545"/>
            <a:ext cx="10276307" cy="1584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Es necesario </a:t>
            </a:r>
            <a:r>
              <a:rPr kumimoji="0" lang="es-E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multiplicar por diez </a:t>
            </a:r>
            <a:r>
              <a:rPr kumimoji="0" lang="es-ES" sz="2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las inversiones en </a:t>
            </a:r>
            <a:r>
              <a:rPr kumimoji="0" lang="es-ES" sz="2800" b="1" i="0" u="none" strike="noStrike" kern="0" cap="none" spc="0" normalizeH="0" baseline="0" noProof="0">
                <a:ln>
                  <a:noFill/>
                </a:ln>
                <a:solidFill>
                  <a:srgbClr val="7999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agroecología y enfoques regenerativos</a:t>
            </a:r>
            <a:r>
              <a:rPr kumimoji="0" lang="es-E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para</a:t>
            </a:r>
            <a:r>
              <a:rPr kumimoji="0" lang="es-E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transformar los sistemas alimentarios </a:t>
            </a:r>
            <a:r>
              <a:rPr kumimoji="0" lang="es-ES" sz="2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para las personas y el planeta.</a:t>
            </a:r>
            <a:endParaRPr kumimoji="0" lang="en-US" sz="2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773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3"/>
          <p:cNvSpPr txBox="1">
            <a:spLocks noGrp="1"/>
          </p:cNvSpPr>
          <p:nvPr>
            <p:ph type="title"/>
          </p:nvPr>
        </p:nvSpPr>
        <p:spPr>
          <a:xfrm>
            <a:off x="676836" y="735724"/>
            <a:ext cx="105156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-CO"/>
              <a:t>Palancas de cambio o puntos de presión</a:t>
            </a:r>
          </a:p>
        </p:txBody>
      </p:sp>
      <p:pic>
        <p:nvPicPr>
          <p:cNvPr id="803" name="Google Shape;80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921708"/>
            <a:ext cx="10515600" cy="4565319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13"/>
          <p:cNvSpPr/>
          <p:nvPr/>
        </p:nvSpPr>
        <p:spPr>
          <a:xfrm>
            <a:off x="3208868" y="1693333"/>
            <a:ext cx="1244600" cy="1066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CO"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13"/>
          <p:cNvSpPr txBox="1"/>
          <p:nvPr/>
        </p:nvSpPr>
        <p:spPr>
          <a:xfrm>
            <a:off x="838200" y="4638675"/>
            <a:ext cx="3000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POLÍTICAS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 DEFENSA</a:t>
            </a:r>
          </a:p>
        </p:txBody>
      </p:sp>
      <p:sp>
        <p:nvSpPr>
          <p:cNvPr id="806" name="Google Shape;806;p13"/>
          <p:cNvSpPr txBox="1"/>
          <p:nvPr/>
        </p:nvSpPr>
        <p:spPr>
          <a:xfrm>
            <a:off x="2353200" y="2956100"/>
            <a:ext cx="3000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INVESTIGACIÓN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 EDUCACIÓN</a:t>
            </a:r>
          </a:p>
        </p:txBody>
      </p:sp>
      <p:sp>
        <p:nvSpPr>
          <p:cNvPr id="807" name="Google Shape;807;p13"/>
          <p:cNvSpPr txBox="1"/>
          <p:nvPr/>
        </p:nvSpPr>
        <p:spPr>
          <a:xfrm>
            <a:off x="3886200" y="4638675"/>
            <a:ext cx="2914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PLATAFORMAS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 ALIANZAS</a:t>
            </a:r>
          </a:p>
        </p:txBody>
      </p:sp>
      <p:sp>
        <p:nvSpPr>
          <p:cNvPr id="808" name="Google Shape;808;p13"/>
          <p:cNvSpPr txBox="1"/>
          <p:nvPr/>
        </p:nvSpPr>
        <p:spPr>
          <a:xfrm>
            <a:off x="5353200" y="30988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COMUNICACIONES</a:t>
            </a:r>
          </a:p>
        </p:txBody>
      </p:sp>
      <p:sp>
        <p:nvSpPr>
          <p:cNvPr id="809" name="Google Shape;809;p13"/>
          <p:cNvSpPr txBox="1"/>
          <p:nvPr/>
        </p:nvSpPr>
        <p:spPr>
          <a:xfrm>
            <a:off x="6896100" y="4696625"/>
            <a:ext cx="2914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FINANCIACIÓN</a:t>
            </a:r>
          </a:p>
        </p:txBody>
      </p:sp>
      <p:sp>
        <p:nvSpPr>
          <p:cNvPr id="810" name="Google Shape;810;p13"/>
          <p:cNvSpPr txBox="1"/>
          <p:nvPr/>
        </p:nvSpPr>
        <p:spPr>
          <a:xfrm>
            <a:off x="8353800" y="30988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MERCADOS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CEE6C7F-DACF-0F48-AE82-34CCE5505E55}"/>
              </a:ext>
            </a:extLst>
          </p:cNvPr>
          <p:cNvSpPr/>
          <p:nvPr/>
        </p:nvSpPr>
        <p:spPr>
          <a:xfrm>
            <a:off x="1716262" y="2245707"/>
            <a:ext cx="3784209" cy="378420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2000" b="1">
                <a:latin typeface="Source Sans Pro" panose="020B0503030403020204" pitchFamily="34" charset="0"/>
              </a:rPr>
              <a:t>ESTRATEGIA 1</a:t>
            </a:r>
            <a:endParaRPr lang="en-US" sz="2000">
              <a:latin typeface="Source Sans Pro" panose="020B0503030403020204" pitchFamily="34" charset="0"/>
            </a:endParaRPr>
          </a:p>
          <a:p>
            <a:pPr algn="ctr"/>
            <a:r>
              <a:rPr lang="en-US" sz="1800" err="1">
                <a:latin typeface="Source Sans Pro" panose="020B0503030403020204" pitchFamily="34" charset="0"/>
              </a:rPr>
              <a:t>Acelerar</a:t>
            </a:r>
            <a:r>
              <a:rPr lang="en-US" sz="1800">
                <a:latin typeface="Source Sans Pro" panose="020B0503030403020204" pitchFamily="34" charset="0"/>
              </a:rPr>
              <a:t> la </a:t>
            </a:r>
            <a:r>
              <a:rPr lang="en-US" sz="1800" err="1">
                <a:latin typeface="Source Sans Pro" panose="020B0503030403020204" pitchFamily="34" charset="0"/>
              </a:rPr>
              <a:t>transformación</a:t>
            </a:r>
            <a:r>
              <a:rPr lang="en-US" sz="1800">
                <a:latin typeface="Source Sans Pro" panose="020B0503030403020204" pitchFamily="34" charset="0"/>
              </a:rPr>
              <a:t> de </a:t>
            </a:r>
            <a:r>
              <a:rPr lang="en-US" sz="1800" err="1">
                <a:latin typeface="Source Sans Pro" panose="020B0503030403020204" pitchFamily="34" charset="0"/>
              </a:rPr>
              <a:t>los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sistemas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alimentarios</a:t>
            </a:r>
            <a:r>
              <a:rPr lang="en-US" sz="1800">
                <a:latin typeface="Source Sans Pro" panose="020B0503030403020204" pitchFamily="34" charset="0"/>
              </a:rPr>
              <a:t> locales y </a:t>
            </a:r>
            <a:r>
              <a:rPr lang="en-US" sz="1800" err="1">
                <a:latin typeface="Source Sans Pro" panose="020B0503030403020204" pitchFamily="34" charset="0"/>
              </a:rPr>
              <a:t>regionales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ampliando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los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conocimientos</a:t>
            </a:r>
            <a:r>
              <a:rPr lang="en-US" sz="1800">
                <a:latin typeface="Source Sans Pro" panose="020B0503030403020204" pitchFamily="34" charset="0"/>
              </a:rPr>
              <a:t> y </a:t>
            </a:r>
            <a:r>
              <a:rPr lang="en-US" sz="1800" err="1">
                <a:latin typeface="Source Sans Pro" panose="020B0503030403020204" pitchFamily="34" charset="0"/>
              </a:rPr>
              <a:t>prácticas</a:t>
            </a:r>
            <a:r>
              <a:rPr lang="en-US" sz="1800">
                <a:latin typeface="Source Sans Pro" panose="020B0503030403020204" pitchFamily="34" charset="0"/>
              </a:rPr>
              <a:t> de  AE </a:t>
            </a:r>
            <a:r>
              <a:rPr lang="en-US" sz="1800" err="1">
                <a:latin typeface="Source Sans Pro" panose="020B0503030403020204" pitchFamily="34" charset="0"/>
              </a:rPr>
              <a:t>creados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conjuntamente</a:t>
            </a:r>
            <a:r>
              <a:rPr lang="en-US" sz="1800">
                <a:latin typeface="Source Sans Pro" panose="020B0503030403020204" pitchFamily="34" charset="0"/>
              </a:rPr>
              <a:t>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87B43E-1E16-E94B-B4E3-E75CB29F1260}"/>
              </a:ext>
            </a:extLst>
          </p:cNvPr>
          <p:cNvSpPr/>
          <p:nvPr/>
        </p:nvSpPr>
        <p:spPr>
          <a:xfrm>
            <a:off x="6668092" y="2217566"/>
            <a:ext cx="3784209" cy="378420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182880" rIns="45720" rtlCol="0" anchor="ctr"/>
          <a:lstStyle/>
          <a:p>
            <a:pPr algn="ctr"/>
            <a:r>
              <a:rPr lang="en-US" sz="2000" b="1">
                <a:latin typeface="Source Sans Pro" panose="020B0503030403020204" pitchFamily="34" charset="0"/>
              </a:rPr>
              <a:t>ESTRATEGIA 2</a:t>
            </a:r>
            <a:endParaRPr lang="en-US" sz="2000">
              <a:latin typeface="Source Sans Pro" panose="020B0503030403020204" pitchFamily="34" charset="0"/>
            </a:endParaRPr>
          </a:p>
          <a:p>
            <a:pPr algn="ctr"/>
            <a:r>
              <a:rPr lang="en-US" sz="1800" err="1">
                <a:latin typeface="Source Sans Pro" panose="020B0503030403020204" pitchFamily="34" charset="0"/>
              </a:rPr>
              <a:t>Influir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en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los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flujos</a:t>
            </a:r>
            <a:r>
              <a:rPr lang="en-US" sz="1800">
                <a:latin typeface="Source Sans Pro" panose="020B0503030403020204" pitchFamily="34" charset="0"/>
              </a:rPr>
              <a:t> de </a:t>
            </a:r>
            <a:r>
              <a:rPr lang="en-US" sz="1800" err="1">
                <a:latin typeface="Source Sans Pro" panose="020B0503030403020204" pitchFamily="34" charset="0"/>
              </a:rPr>
              <a:t>financiación</a:t>
            </a:r>
            <a:r>
              <a:rPr lang="en-US" sz="1800">
                <a:latin typeface="Source Sans Pro" panose="020B0503030403020204" pitchFamily="34" charset="0"/>
              </a:rPr>
              <a:t>, las </a:t>
            </a:r>
            <a:r>
              <a:rPr lang="en-US" sz="1800" err="1">
                <a:latin typeface="Source Sans Pro" panose="020B0503030403020204" pitchFamily="34" charset="0"/>
              </a:rPr>
              <a:t>políticas</a:t>
            </a:r>
            <a:r>
              <a:rPr lang="en-US" sz="1800">
                <a:latin typeface="Source Sans Pro" panose="020B0503030403020204" pitchFamily="34" charset="0"/>
              </a:rPr>
              <a:t> y las </a:t>
            </a:r>
            <a:r>
              <a:rPr lang="en-US" sz="1800" err="1">
                <a:latin typeface="Source Sans Pro" panose="020B0503030403020204" pitchFamily="34" charset="0"/>
              </a:rPr>
              <a:t>normas</a:t>
            </a:r>
            <a:r>
              <a:rPr lang="en-US" sz="1800">
                <a:latin typeface="Source Sans Pro" panose="020B0503030403020204" pitchFamily="34" charset="0"/>
              </a:rPr>
              <a:t> y agendas de </a:t>
            </a:r>
            <a:r>
              <a:rPr lang="en-US" sz="1800" err="1">
                <a:latin typeface="Source Sans Pro" panose="020B0503030403020204" pitchFamily="34" charset="0"/>
              </a:rPr>
              <a:t>investigación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mundiales</a:t>
            </a:r>
            <a:r>
              <a:rPr lang="en-US" sz="1800">
                <a:latin typeface="Source Sans Pro" panose="020B0503030403020204" pitchFamily="34" charset="0"/>
              </a:rPr>
              <a:t> y </a:t>
            </a:r>
            <a:r>
              <a:rPr lang="en-US" sz="1800" err="1">
                <a:latin typeface="Source Sans Pro" panose="020B0503030403020204" pitchFamily="34" charset="0"/>
              </a:rPr>
              <a:t>transnacionales</a:t>
            </a:r>
            <a:r>
              <a:rPr lang="en-US" sz="1800">
                <a:latin typeface="Source Sans Pro" panose="020B0503030403020204" pitchFamily="34" charset="0"/>
              </a:rPr>
              <a:t> para </a:t>
            </a:r>
            <a:r>
              <a:rPr lang="en-US" sz="1800" err="1">
                <a:latin typeface="Source Sans Pro" panose="020B0503030403020204" pitchFamily="34" charset="0"/>
              </a:rPr>
              <a:t>posibilitar</a:t>
            </a:r>
            <a:r>
              <a:rPr lang="en-US" sz="1800">
                <a:latin typeface="Source Sans Pro" panose="020B0503030403020204" pitchFamily="34" charset="0"/>
              </a:rPr>
              <a:t> la </a:t>
            </a:r>
            <a:r>
              <a:rPr lang="en-US" sz="1800" err="1">
                <a:latin typeface="Source Sans Pro" panose="020B0503030403020204" pitchFamily="34" charset="0"/>
              </a:rPr>
              <a:t>transformación</a:t>
            </a:r>
            <a:r>
              <a:rPr lang="en-US" sz="1800">
                <a:latin typeface="Source Sans Pro" panose="020B0503030403020204" pitchFamily="34" charset="0"/>
              </a:rPr>
              <a:t> </a:t>
            </a:r>
            <a:r>
              <a:rPr lang="en-US" sz="1800" err="1">
                <a:latin typeface="Source Sans Pro" panose="020B0503030403020204" pitchFamily="34" charset="0"/>
              </a:rPr>
              <a:t>agroecológica</a:t>
            </a:r>
            <a:r>
              <a:rPr lang="en-US" sz="1800">
                <a:latin typeface="Source Sans Pro" panose="020B0503030403020204" pitchFamily="34" charset="0"/>
              </a:rPr>
              <a:t>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A1D3C0-06F3-C74F-ABE1-FA7D5172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4"/>
            <a:ext cx="10515600" cy="861734"/>
          </a:xfrm>
        </p:spPr>
        <p:txBody>
          <a:bodyPr/>
          <a:lstStyle/>
          <a:p>
            <a:r>
              <a:rPr lang="es-CO"/>
              <a:t>Estrategias expandidas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55615-8CB5-384A-B04E-5AD46235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300" y="1928305"/>
            <a:ext cx="9169400" cy="4229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12F135-07F7-764A-AFC2-4703583AC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6" t="6978" r="1731" b="4636"/>
          <a:stretch/>
        </p:blipFill>
        <p:spPr>
          <a:xfrm>
            <a:off x="1724708" y="2170377"/>
            <a:ext cx="8820448" cy="38595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85F5BB-00B7-AF48-A0E8-9746C02261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84" r="6146"/>
          <a:stretch/>
        </p:blipFill>
        <p:spPr>
          <a:xfrm>
            <a:off x="2143593" y="1893700"/>
            <a:ext cx="8034727" cy="43511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52AF1E2-9495-CB45-88D3-7AFE374458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6" t="15365" r="91578" b="15365"/>
          <a:stretch/>
        </p:blipFill>
        <p:spPr>
          <a:xfrm>
            <a:off x="1631854" y="2610293"/>
            <a:ext cx="616671" cy="28651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9A1A646-39A0-7C41-8591-749C7C8D0A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0908" t="10576" r="-740" b="13974"/>
          <a:stretch/>
        </p:blipFill>
        <p:spPr>
          <a:xfrm>
            <a:off x="9923488" y="2566042"/>
            <a:ext cx="802182" cy="29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855615-8CB5-384A-B04E-5AD46235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300" y="2362056"/>
            <a:ext cx="9169400" cy="4229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12F135-07F7-764A-AFC2-4703583AC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6" t="6978" r="1731" b="4636"/>
          <a:stretch/>
        </p:blipFill>
        <p:spPr>
          <a:xfrm>
            <a:off x="1724708" y="2604128"/>
            <a:ext cx="8820448" cy="38595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85F5BB-00B7-AF48-A0E8-9746C02261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84" r="6146"/>
          <a:stretch/>
        </p:blipFill>
        <p:spPr>
          <a:xfrm>
            <a:off x="2143593" y="2327451"/>
            <a:ext cx="8034727" cy="435118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7A1D3C0-06F3-C74F-ABE1-FA7D5172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4"/>
            <a:ext cx="10515600" cy="1631175"/>
          </a:xfrm>
        </p:spPr>
        <p:txBody>
          <a:bodyPr/>
          <a:lstStyle/>
          <a:p>
            <a:r>
              <a:rPr lang="es-ES"/>
              <a:t>¿Cómo tener más influencia con </a:t>
            </a:r>
            <a:br>
              <a:rPr lang="es-ES"/>
            </a:br>
            <a:r>
              <a:rPr lang="es-ES"/>
              <a:t>la ciencia de la agroecología ?</a:t>
            </a:r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52AF1E2-9495-CB45-88D3-7AFE374458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6" t="15365" r="91578" b="15365"/>
          <a:stretch/>
        </p:blipFill>
        <p:spPr>
          <a:xfrm>
            <a:off x="1631854" y="3044044"/>
            <a:ext cx="616671" cy="28651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9A1A646-39A0-7C41-8591-749C7C8D0A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0908" t="10576" r="-740" b="13974"/>
          <a:stretch/>
        </p:blipFill>
        <p:spPr>
          <a:xfrm>
            <a:off x="9923488" y="2999793"/>
            <a:ext cx="802182" cy="29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3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E48C6C-5025-B5AD-84E1-D7847157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26" y="1432868"/>
            <a:ext cx="7739270" cy="3711745"/>
          </a:xfrm>
        </p:spPr>
        <p:txBody>
          <a:bodyPr/>
          <a:lstStyle/>
          <a:p>
            <a:r>
              <a:rPr lang="es-ES" sz="2400"/>
              <a:t>Combinar métodos científicos transdisciplinarios con formas de conocimiento locales, tradicionales e indígenas a través de procesos participativos e interculturales contribuye a generar evidencia rigurosa que sea contextualmente relevante y de utilidad inmediata en los procesos de transformación del sistema alimentario.</a:t>
            </a:r>
            <a:endParaRPr lang="en-US" sz="24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45C54-8228-FC42-E87F-BD4392002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4338" y="5308199"/>
            <a:ext cx="9471099" cy="823912"/>
          </a:xfrm>
        </p:spPr>
        <p:txBody>
          <a:bodyPr>
            <a:normAutofit fontScale="70000" lnSpcReduction="20000"/>
          </a:bodyPr>
          <a:lstStyle/>
          <a:p>
            <a:r>
              <a:rPr lang="en-US">
                <a:effectLst/>
              </a:rPr>
              <a:t>Brock, S, et al. 2024. “Knowledge Democratization Approaches for Food Systems Transformation.” </a:t>
            </a:r>
            <a:r>
              <a:rPr lang="en-US" i="1">
                <a:effectLst/>
              </a:rPr>
              <a:t>Nature Food</a:t>
            </a:r>
            <a:r>
              <a:rPr lang="en-US">
                <a:effectLst/>
              </a:rPr>
              <a:t> 5 (5): 342–45. </a:t>
            </a:r>
            <a:r>
              <a:rPr lang="en-US">
                <a:effectLst/>
                <a:hlinkClick r:id="rId3"/>
              </a:rPr>
              <a:t>https://doi.org/10.1038/s43016-024-00966-3</a:t>
            </a:r>
            <a:r>
              <a:rPr lang="en-US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987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81166CE-8454-DC53-57A2-39734ED0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5" y="1444049"/>
            <a:ext cx="3200848" cy="1569620"/>
          </a:xfrm>
        </p:spPr>
        <p:txBody>
          <a:bodyPr/>
          <a:lstStyle/>
          <a:p>
            <a:r>
              <a:rPr lang="es-ES" sz="2400"/>
              <a:t>Cambio climático proyectado en relación con 1850-1900.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1A5CCFB-8E53-915B-00D9-5AB79C1F1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Placeholder 9" descr="A diagram of the world&#10;&#10;Description automatically generated">
            <a:extLst>
              <a:ext uri="{FF2B5EF4-FFF2-40B4-BE49-F238E27FC236}">
                <a16:creationId xmlns:a16="http://schemas.microsoft.com/office/drawing/2014/main" id="{6B539B6E-045C-A8F4-A6C0-62AA698DECA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tretch>
            <a:fillRect/>
          </a:stretch>
        </p:blipFill>
        <p:spPr>
          <a:xfrm>
            <a:off x="5234450" y="38100"/>
            <a:ext cx="6475412" cy="6781800"/>
          </a:xfrm>
        </p:spPr>
      </p:pic>
    </p:spTree>
    <p:extLst>
      <p:ext uri="{BB962C8B-B14F-4D97-AF65-F5344CB8AC3E}">
        <p14:creationId xmlns:p14="http://schemas.microsoft.com/office/powerpoint/2010/main" val="2822872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B89716-E3E0-CF55-425C-47F24F6BE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4"/>
            <a:ext cx="10515600" cy="1631175"/>
          </a:xfrm>
        </p:spPr>
        <p:txBody>
          <a:bodyPr/>
          <a:lstStyle/>
          <a:p>
            <a:r>
              <a:rPr lang="es-ES">
                <a:effectLst/>
                <a:highlight>
                  <a:srgbClr val="FDFDFD"/>
                </a:highlight>
                <a:latin typeface="Segoe UI Web (West European)"/>
              </a:rPr>
              <a:t>Análisis climático y puesta en contexto climático de los resultados experimentales</a:t>
            </a:r>
          </a:p>
        </p:txBody>
      </p:sp>
      <p:pic>
        <p:nvPicPr>
          <p:cNvPr id="6" name="Content Placeholder 3" descr="20110429_WCA-AgroClimaticDiagnosticChart_Serkin_hawsa_PCST_V10c_Page_2sm">
            <a:extLst>
              <a:ext uri="{FF2B5EF4-FFF2-40B4-BE49-F238E27FC236}">
                <a16:creationId xmlns:a16="http://schemas.microsoft.com/office/drawing/2014/main" id="{44FE504E-ABB1-6CEE-83D7-3ECDA54ED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4793" t="20520" r="34233" b="48637"/>
          <a:stretch>
            <a:fillRect/>
          </a:stretch>
        </p:blipFill>
        <p:spPr>
          <a:xfrm>
            <a:off x="1544641" y="2391872"/>
            <a:ext cx="5559425" cy="38893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0D8BA79-3099-C81B-405E-B1CC6055F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3" y="5589589"/>
            <a:ext cx="21547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/>
              <a:t>Total rainfall/year (mm)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62183D6C-EC4E-4B37-ADB0-8F243541C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272" y="2994327"/>
            <a:ext cx="3887787" cy="202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s-ES" b="1">
                <a:latin typeface="Arial" charset="0"/>
                <a:cs typeface="Arial" charset="0"/>
              </a:rPr>
              <a:t>Precipitaciones totales en los años de prueba 2008, 2009 y 2010 en </a:t>
            </a:r>
            <a:r>
              <a:rPr lang="es-ES" b="1" err="1">
                <a:latin typeface="Arial" charset="0"/>
                <a:cs typeface="Arial" charset="0"/>
              </a:rPr>
              <a:t>Niger</a:t>
            </a:r>
            <a:r>
              <a:rPr lang="es-ES" b="1">
                <a:latin typeface="Arial" charset="0"/>
                <a:cs typeface="Arial" charset="0"/>
              </a:rPr>
              <a:t>, comparado con…</a:t>
            </a:r>
          </a:p>
          <a:p>
            <a:pPr>
              <a:lnSpc>
                <a:spcPct val="130000"/>
              </a:lnSpc>
              <a:defRPr/>
            </a:pPr>
            <a:r>
              <a:rPr lang="de-DE" b="1">
                <a:latin typeface="Arial" charset="0"/>
                <a:cs typeface="Arial" charset="0"/>
              </a:rPr>
              <a:t>- </a:t>
            </a:r>
            <a:r>
              <a:rPr lang="de-DE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Largo plazo (1951-2010,</a:t>
            </a:r>
            <a:r>
              <a:rPr lang="de-DE" b="1">
                <a:latin typeface="Arial" charset="0"/>
                <a:cs typeface="Arial" charset="0"/>
              </a:rPr>
              <a:t>, </a:t>
            </a:r>
          </a:p>
          <a:p>
            <a:pPr>
              <a:lnSpc>
                <a:spcPct val="130000"/>
              </a:lnSpc>
              <a:defRPr/>
            </a:pPr>
            <a:r>
              <a:rPr lang="de-DE" b="1">
                <a:solidFill>
                  <a:srgbClr val="0000FF"/>
                </a:solidFill>
                <a:latin typeface="Arial" charset="0"/>
                <a:cs typeface="Arial" charset="0"/>
              </a:rPr>
              <a:t>- Periodo húmedo (1951-1970)</a:t>
            </a:r>
            <a:r>
              <a:rPr lang="de-DE" b="1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  <a:r>
              <a:rPr lang="de-DE" b="1">
                <a:latin typeface="Arial" charset="0"/>
                <a:cs typeface="Arial" charset="0"/>
              </a:rPr>
              <a:t>,</a:t>
            </a:r>
          </a:p>
          <a:p>
            <a:pPr>
              <a:lnSpc>
                <a:spcPct val="130000"/>
              </a:lnSpc>
              <a:defRPr/>
            </a:pPr>
            <a:r>
              <a:rPr lang="de-DE" b="1">
                <a:latin typeface="Arial" charset="0"/>
                <a:cs typeface="Arial" charset="0"/>
              </a:rPr>
              <a:t>- </a:t>
            </a:r>
            <a:r>
              <a:rPr lang="de-DE" b="1">
                <a:solidFill>
                  <a:srgbClr val="C00000"/>
                </a:solidFill>
                <a:latin typeface="Arial" charset="0"/>
                <a:cs typeface="Arial" charset="0"/>
              </a:rPr>
              <a:t>Periodo seco (1971-1990), </a:t>
            </a:r>
          </a:p>
          <a:p>
            <a:pPr>
              <a:lnSpc>
                <a:spcPct val="130000"/>
              </a:lnSpc>
              <a:defRPr/>
            </a:pPr>
            <a:r>
              <a:rPr lang="de-DE" b="1">
                <a:latin typeface="Arial" charset="0"/>
                <a:cs typeface="Arial" charset="0"/>
              </a:rPr>
              <a:t>- </a:t>
            </a:r>
            <a:r>
              <a:rPr lang="de-DE" b="1">
                <a:solidFill>
                  <a:srgbClr val="00FF00"/>
                </a:solidFill>
                <a:latin typeface="Arial" charset="0"/>
                <a:cs typeface="Arial" charset="0"/>
              </a:rPr>
              <a:t>Periodo actual (1991-2010)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7D364CD6-E36F-DDB4-1434-FDD676404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6" y="6308726"/>
            <a:ext cx="17139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(Traore et al. 2010)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E4F5BD-BAF1-C7D6-D126-060D6AB896F0}"/>
              </a:ext>
            </a:extLst>
          </p:cNvPr>
          <p:cNvSpPr txBox="1"/>
          <p:nvPr/>
        </p:nvSpPr>
        <p:spPr>
          <a:xfrm>
            <a:off x="7104066" y="5275384"/>
            <a:ext cx="4712796" cy="1015663"/>
          </a:xfrm>
          <a:prstGeom prst="rect">
            <a:avLst/>
          </a:prstGeom>
          <a:solidFill>
            <a:srgbClr val="C0C0C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rgbClr val="C00000"/>
                </a:solidFill>
              </a:rPr>
              <a:t>"No existe tal cosa como 'lluvias normales' en la región de África Occidental" (Hulme 2001).</a:t>
            </a:r>
          </a:p>
        </p:txBody>
      </p:sp>
    </p:spTree>
    <p:extLst>
      <p:ext uri="{BB962C8B-B14F-4D97-AF65-F5344CB8AC3E}">
        <p14:creationId xmlns:p14="http://schemas.microsoft.com/office/powerpoint/2010/main" val="475426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8bff462522_7_114"/>
          <p:cNvSpPr txBox="1">
            <a:spLocks noGrp="1"/>
          </p:cNvSpPr>
          <p:nvPr>
            <p:ph type="title"/>
          </p:nvPr>
        </p:nvSpPr>
        <p:spPr>
          <a:xfrm>
            <a:off x="678425" y="1313126"/>
            <a:ext cx="3830075" cy="5067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-ES"/>
              <a:t>La agroecología tiene el potencial de resolver múltiples crisis mundiales de una manera equitativa</a:t>
            </a:r>
            <a:r>
              <a:rPr lang="en-US"/>
              <a:t> </a:t>
            </a:r>
            <a:endParaRPr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EB09420-F645-4F28-9BB8-520A22FFEB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34"/>
          <a:stretch/>
        </p:blipFill>
        <p:spPr>
          <a:xfrm>
            <a:off x="4525076" y="0"/>
            <a:ext cx="7666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7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E40097-01BD-75F4-7E96-C27F327E9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Hipótesis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D7414-5AFA-1EAE-6BA6-817AC1871A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77470" indent="0">
              <a:buNone/>
            </a:pPr>
            <a:r>
              <a:rPr lang="es-ES" sz="2800">
                <a:highlight>
                  <a:srgbClr val="FDFDFD"/>
                </a:highlight>
                <a:latin typeface="+mn-lt"/>
              </a:rPr>
              <a:t>Si se comunicemos estratégicamente y participemos en espacios de toma de decisiones </a:t>
            </a:r>
            <a:r>
              <a:rPr lang="es-ES">
                <a:highlight>
                  <a:srgbClr val="FDFDFD"/>
                </a:highlight>
                <a:latin typeface="+mn-lt"/>
              </a:rPr>
              <a:t>basado</a:t>
            </a:r>
            <a:r>
              <a:rPr lang="es-ES" sz="2800">
                <a:highlight>
                  <a:srgbClr val="FDFDFD"/>
                </a:highlight>
                <a:latin typeface="+mn-lt"/>
              </a:rPr>
              <a:t> en las contribuciones de las </a:t>
            </a:r>
            <a:r>
              <a:rPr lang="es-ES" sz="2800" err="1">
                <a:highlight>
                  <a:srgbClr val="FDFDFD"/>
                </a:highlight>
                <a:latin typeface="+mn-lt"/>
              </a:rPr>
              <a:t>CdPs</a:t>
            </a:r>
            <a:r>
              <a:rPr lang="es-ES" sz="2800">
                <a:highlight>
                  <a:srgbClr val="FDFDFD"/>
                </a:highlight>
                <a:latin typeface="+mn-lt"/>
              </a:rPr>
              <a:t> </a:t>
            </a:r>
            <a:r>
              <a:rPr lang="es-ES">
                <a:highlight>
                  <a:srgbClr val="FDFDFD"/>
                </a:highlight>
                <a:latin typeface="+mn-lt"/>
              </a:rPr>
              <a:t>en </a:t>
            </a:r>
            <a:r>
              <a:rPr lang="es-ES" sz="2800">
                <a:highlight>
                  <a:srgbClr val="FDFDFD"/>
                </a:highlight>
                <a:latin typeface="+mn-lt"/>
              </a:rPr>
              <a:t>mitigar riesgos y adaptar los sistemas al cambio climático, escalaremos la agroecología e influiremos los debates sobre el cambio climático.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A545C-CA0E-A6F3-2E43-5031E9859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err="1"/>
              <a:t>Acciones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diferentes</a:t>
            </a:r>
            <a:r>
              <a:rPr lang="en-US"/>
              <a:t> </a:t>
            </a:r>
            <a:r>
              <a:rPr lang="en-US" err="1"/>
              <a:t>niveles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C6ABA0-9499-9509-FFD9-FC81B7E6804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419"/>
              <a:t>Grupos y individuos participando activamente en espacios de toma de decisiones</a:t>
            </a:r>
          </a:p>
          <a:p>
            <a:r>
              <a:rPr lang="es-419"/>
              <a:t>Incluyendo análisis explícitos relacionados con el clima al nivel de proyectos</a:t>
            </a:r>
          </a:p>
          <a:p>
            <a:r>
              <a:rPr lang="es-419"/>
              <a:t>Síntesis y </a:t>
            </a:r>
            <a:r>
              <a:rPr lang="es-419" err="1"/>
              <a:t>co-creación</a:t>
            </a:r>
            <a:r>
              <a:rPr lang="es-419"/>
              <a:t> al nivel de las </a:t>
            </a:r>
            <a:r>
              <a:rPr lang="es-419" err="1"/>
              <a:t>CdPs</a:t>
            </a:r>
            <a:endParaRPr lang="es-419"/>
          </a:p>
          <a:p>
            <a:r>
              <a:rPr lang="es-419"/>
              <a:t>Compartiendo experiencias y estrategias entre las </a:t>
            </a:r>
            <a:r>
              <a:rPr lang="es-419" err="1"/>
              <a:t>CdPs</a:t>
            </a:r>
            <a:r>
              <a:rPr lang="es-419"/>
              <a:t> </a:t>
            </a:r>
          </a:p>
          <a:p>
            <a:endParaRPr lang="es-419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69021CB-AA9A-30AA-66C2-2AADF739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735724"/>
            <a:ext cx="10515600" cy="733494"/>
          </a:xfrm>
        </p:spPr>
        <p:txBody>
          <a:bodyPr/>
          <a:lstStyle/>
          <a:p>
            <a:r>
              <a:rPr lang="fr-FR" err="1"/>
              <a:t>Desempeño</a:t>
            </a:r>
            <a:r>
              <a:rPr lang="fr-FR"/>
              <a:t> </a:t>
            </a:r>
            <a:r>
              <a:rPr lang="fr-FR" err="1"/>
              <a:t>Agroecológico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652E9A-33AC-9A21-B3B4-D99B92603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4" y="2250913"/>
            <a:ext cx="2911941" cy="3539390"/>
          </a:xfrm>
        </p:spPr>
        <p:txBody>
          <a:bodyPr/>
          <a:lstStyle/>
          <a:p>
            <a:r>
              <a:rPr lang="en-US" err="1"/>
              <a:t>Bioles</a:t>
            </a:r>
            <a:r>
              <a:rPr lang="en-US"/>
              <a:t>, OGA, Bokashi, y </a:t>
            </a:r>
            <a:r>
              <a:rPr lang="en-US" err="1"/>
              <a:t>EcoSan</a:t>
            </a:r>
            <a:endParaRPr lang="en-US"/>
          </a:p>
        </p:txBody>
      </p:sp>
      <p:pic>
        <p:nvPicPr>
          <p:cNvPr id="8" name="Picture Placeholder 7" descr="A diagram of a plant">
            <a:extLst>
              <a:ext uri="{FF2B5EF4-FFF2-40B4-BE49-F238E27FC236}">
                <a16:creationId xmlns:a16="http://schemas.microsoft.com/office/drawing/2014/main" id="{97AB7FA5-A599-C933-4B4F-79C9D895698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r="7594"/>
          <a:stretch>
            <a:fillRect/>
          </a:stretch>
        </p:blipFill>
        <p:spPr>
          <a:xfrm>
            <a:off x="4071938" y="0"/>
            <a:ext cx="8120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54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field of tall grass&#10;&#10;Description automatically generated">
            <a:extLst>
              <a:ext uri="{FF2B5EF4-FFF2-40B4-BE49-F238E27FC236}">
                <a16:creationId xmlns:a16="http://schemas.microsoft.com/office/drawing/2014/main" id="{78E022AF-C735-57EA-EA00-60B22D77A5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8708" r="18708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4A3F99A-0FF1-2669-4CAA-5D6659C18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4" y="2250913"/>
            <a:ext cx="2911941" cy="2677616"/>
          </a:xfrm>
        </p:spPr>
        <p:txBody>
          <a:bodyPr/>
          <a:lstStyle/>
          <a:p>
            <a:r>
              <a:rPr lang="es-ES">
                <a:effectLst/>
                <a:highlight>
                  <a:srgbClr val="FDFDFD"/>
                </a:highlight>
                <a:latin typeface="Segoe UI Web (West European)"/>
              </a:rPr>
              <a:t>Plantas perenes y los paisajes</a:t>
            </a:r>
          </a:p>
        </p:txBody>
      </p:sp>
    </p:spTree>
    <p:extLst>
      <p:ext uri="{BB962C8B-B14F-4D97-AF65-F5344CB8AC3E}">
        <p14:creationId xmlns:p14="http://schemas.microsoft.com/office/powerpoint/2010/main" val="1606373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BF1691-98EE-0FA6-3CB4-52381591A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4" y="2250913"/>
            <a:ext cx="2911941" cy="3539390"/>
          </a:xfrm>
        </p:spPr>
        <p:txBody>
          <a:bodyPr/>
          <a:lstStyle/>
          <a:p>
            <a:r>
              <a:rPr lang="es-ES" sz="3200">
                <a:effectLst/>
                <a:highlight>
                  <a:srgbClr val="FDFDFD"/>
                </a:highlight>
                <a:latin typeface="Segoe UI Web (West European)"/>
              </a:rPr>
              <a:t>Modelación ecológica, salud del suelo y servicios ecosistémicos</a:t>
            </a:r>
          </a:p>
        </p:txBody>
      </p:sp>
      <p:pic>
        <p:nvPicPr>
          <p:cNvPr id="8" name="Picture Placeholder 7" descr="A map of the world with different colored maps&#10;&#10;Description automatically generated">
            <a:extLst>
              <a:ext uri="{FF2B5EF4-FFF2-40B4-BE49-F238E27FC236}">
                <a16:creationId xmlns:a16="http://schemas.microsoft.com/office/drawing/2014/main" id="{EAA19F77-98E9-A58E-D000-E08362F197E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9417" r="941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0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17">
      <a:dk1>
        <a:srgbClr val="000000"/>
      </a:dk1>
      <a:lt1>
        <a:srgbClr val="FFFFFF"/>
      </a:lt1>
      <a:dk2>
        <a:srgbClr val="535659"/>
      </a:dk2>
      <a:lt2>
        <a:srgbClr val="ECEDEB"/>
      </a:lt2>
      <a:accent1>
        <a:srgbClr val="C8102E"/>
      </a:accent1>
      <a:accent2>
        <a:srgbClr val="7997B3"/>
      </a:accent2>
      <a:accent3>
        <a:srgbClr val="F2A900"/>
      </a:accent3>
      <a:accent4>
        <a:srgbClr val="799900"/>
      </a:accent4>
      <a:accent5>
        <a:srgbClr val="DC582A"/>
      </a:accent5>
      <a:accent6>
        <a:srgbClr val="0D5157"/>
      </a:accent6>
      <a:hlink>
        <a:srgbClr val="C8102E"/>
      </a:hlink>
      <a:folHlink>
        <a:srgbClr val="C810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17">
      <a:dk1>
        <a:srgbClr val="000000"/>
      </a:dk1>
      <a:lt1>
        <a:srgbClr val="FFFFFF"/>
      </a:lt1>
      <a:dk2>
        <a:srgbClr val="535659"/>
      </a:dk2>
      <a:lt2>
        <a:srgbClr val="ECEDEB"/>
      </a:lt2>
      <a:accent1>
        <a:srgbClr val="C8102E"/>
      </a:accent1>
      <a:accent2>
        <a:srgbClr val="7997B3"/>
      </a:accent2>
      <a:accent3>
        <a:srgbClr val="F2A900"/>
      </a:accent3>
      <a:accent4>
        <a:srgbClr val="799900"/>
      </a:accent4>
      <a:accent5>
        <a:srgbClr val="DC582A"/>
      </a:accent5>
      <a:accent6>
        <a:srgbClr val="0D5157"/>
      </a:accent6>
      <a:hlink>
        <a:srgbClr val="C8102E"/>
      </a:hlink>
      <a:folHlink>
        <a:srgbClr val="C810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17">
      <a:dk1>
        <a:srgbClr val="000000"/>
      </a:dk1>
      <a:lt1>
        <a:srgbClr val="FFFFFF"/>
      </a:lt1>
      <a:dk2>
        <a:srgbClr val="535659"/>
      </a:dk2>
      <a:lt2>
        <a:srgbClr val="ECEDEB"/>
      </a:lt2>
      <a:accent1>
        <a:srgbClr val="C8102E"/>
      </a:accent1>
      <a:accent2>
        <a:srgbClr val="7997B3"/>
      </a:accent2>
      <a:accent3>
        <a:srgbClr val="F2A900"/>
      </a:accent3>
      <a:accent4>
        <a:srgbClr val="799900"/>
      </a:accent4>
      <a:accent5>
        <a:srgbClr val="DC582A"/>
      </a:accent5>
      <a:accent6>
        <a:srgbClr val="0D5157"/>
      </a:accent6>
      <a:hlink>
        <a:srgbClr val="C8102E"/>
      </a:hlink>
      <a:folHlink>
        <a:srgbClr val="C810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17">
      <a:dk1>
        <a:srgbClr val="000000"/>
      </a:dk1>
      <a:lt1>
        <a:srgbClr val="FFFFFF"/>
      </a:lt1>
      <a:dk2>
        <a:srgbClr val="535659"/>
      </a:dk2>
      <a:lt2>
        <a:srgbClr val="ECEDEB"/>
      </a:lt2>
      <a:accent1>
        <a:srgbClr val="C8102E"/>
      </a:accent1>
      <a:accent2>
        <a:srgbClr val="7997B3"/>
      </a:accent2>
      <a:accent3>
        <a:srgbClr val="F2A900"/>
      </a:accent3>
      <a:accent4>
        <a:srgbClr val="799900"/>
      </a:accent4>
      <a:accent5>
        <a:srgbClr val="DC582A"/>
      </a:accent5>
      <a:accent6>
        <a:srgbClr val="0D5157"/>
      </a:accent6>
      <a:hlink>
        <a:srgbClr val="C8102E"/>
      </a:hlink>
      <a:folHlink>
        <a:srgbClr val="C810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98892ee-8e84-4ff7-96ab-cc833cbbde5e" xsi:nil="true"/>
    <lcf76f155ced4ddcb4097134ff3c332f xmlns="919facb3-19d6-4bc5-8d64-b098f7fa970b">
      <Terms xmlns="http://schemas.microsoft.com/office/infopath/2007/PartnerControls"/>
    </lcf76f155ced4ddcb4097134ff3c332f>
    <SharedWithUsers xmlns="e98892ee-8e84-4ff7-96ab-cc833cbbde5e">
      <UserInfo>
        <DisplayName>Paul Rogé</DisplayName>
        <AccountId>12</AccountId>
        <AccountType/>
      </UserInfo>
      <UserInfo>
        <DisplayName>Dan Thiede</DisplayName>
        <AccountId>17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2A93A200EDAA43A113E0A1C2F5B682" ma:contentTypeVersion="18" ma:contentTypeDescription="Create a new document." ma:contentTypeScope="" ma:versionID="bcc23ed8a1ca5c6f47f26f27096daefb">
  <xsd:schema xmlns:xsd="http://www.w3.org/2001/XMLSchema" xmlns:xs="http://www.w3.org/2001/XMLSchema" xmlns:p="http://schemas.microsoft.com/office/2006/metadata/properties" xmlns:ns2="919facb3-19d6-4bc5-8d64-b098f7fa970b" xmlns:ns3="e98892ee-8e84-4ff7-96ab-cc833cbbde5e" targetNamespace="http://schemas.microsoft.com/office/2006/metadata/properties" ma:root="true" ma:fieldsID="51fcd1ca821a3d828167fa941200be9b" ns2:_="" ns3:_="">
    <xsd:import namespace="919facb3-19d6-4bc5-8d64-b098f7fa970b"/>
    <xsd:import namespace="e98892ee-8e84-4ff7-96ab-cc833cbbde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9facb3-19d6-4bc5-8d64-b098f7fa97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a79ba92-2a46-4bc6-a5ef-65523db693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892ee-8e84-4ff7-96ab-cc833cbbde5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7c33c9f-140b-4209-94ac-b1a50a4b5bc1}" ma:internalName="TaxCatchAll" ma:showField="CatchAllData" ma:web="e98892ee-8e84-4ff7-96ab-cc833cbbde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DAD133-267C-49EE-A81D-CB81B62D62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A03C7-3A33-4D47-8E7B-9366D4C9DC24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purl.org/dc/terms/"/>
    <ds:schemaRef ds:uri="e98892ee-8e84-4ff7-96ab-cc833cbbde5e"/>
    <ds:schemaRef ds:uri="http://schemas.microsoft.com/office/infopath/2007/PartnerControls"/>
    <ds:schemaRef ds:uri="http://schemas.openxmlformats.org/package/2006/metadata/core-properties"/>
    <ds:schemaRef ds:uri="919facb3-19d6-4bc5-8d64-b098f7fa970b"/>
  </ds:schemaRefs>
</ds:datastoreItem>
</file>

<file path=customXml/itemProps3.xml><?xml version="1.0" encoding="utf-8"?>
<ds:datastoreItem xmlns:ds="http://schemas.openxmlformats.org/officeDocument/2006/customXml" ds:itemID="{D4A4A586-5E25-4453-BEC9-76A8CA5F0E25}">
  <ds:schemaRefs>
    <ds:schemaRef ds:uri="919facb3-19d6-4bc5-8d64-b098f7fa970b"/>
    <ds:schemaRef ds:uri="e98892ee-8e84-4ff7-96ab-cc833cbbde5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721</Words>
  <Application>Microsoft Office PowerPoint</Application>
  <PresentationFormat>Panorámica</PresentationFormat>
  <Paragraphs>111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21</vt:i4>
      </vt:variant>
    </vt:vector>
  </HeadingPairs>
  <TitlesOfParts>
    <vt:vector size="33" baseType="lpstr">
      <vt:lpstr>Calibri</vt:lpstr>
      <vt:lpstr>Noto Sans Symbols</vt:lpstr>
      <vt:lpstr>Arial</vt:lpstr>
      <vt:lpstr>Source Sans Pro</vt:lpstr>
      <vt:lpstr>Aptos</vt:lpstr>
      <vt:lpstr>Georgia</vt:lpstr>
      <vt:lpstr>Arial,Sans-Serif</vt:lpstr>
      <vt:lpstr>Segoe UI Web (West European)</vt:lpstr>
      <vt:lpstr>Office Theme</vt:lpstr>
      <vt:lpstr>Office Theme</vt:lpstr>
      <vt:lpstr>Office Theme</vt:lpstr>
      <vt:lpstr>Office Theme</vt:lpstr>
      <vt:lpstr>Actualización del programa del CRFS - Andes CdP</vt:lpstr>
      <vt:lpstr>Presentación de PowerPoint</vt:lpstr>
      <vt:lpstr>Regiones en las que trabaja la Fundación McKnight</vt:lpstr>
      <vt:lpstr>Las prioridades de la Fundación McKnight se reflejan en los enfoques agroecológicos del CRFS y están diseñados para impulsar tres estrategias de cambio:</vt:lpstr>
      <vt:lpstr>Enfoques transformadores </vt:lpstr>
      <vt:lpstr>Presentación de PowerPoint</vt:lpstr>
      <vt:lpstr>Staff y equipos regionales del CRFS</vt:lpstr>
      <vt:lpstr>Panoramas de las iniciativas en los sistemas alimentarios</vt:lpstr>
      <vt:lpstr>Los financiadores de clima están recurriendo a los sistemas alimentarios</vt:lpstr>
      <vt:lpstr>Presentación de PowerPoint</vt:lpstr>
      <vt:lpstr>Palancas de cambio o puntos de presión</vt:lpstr>
      <vt:lpstr>Estrategias expandidas</vt:lpstr>
      <vt:lpstr>¿Cómo tener más influencia con  la ciencia de la agroecología ?</vt:lpstr>
      <vt:lpstr>Combinar métodos científicos transdisciplinarios con formas de conocimiento locales, tradicionales e indígenas a través de procesos participativos e interculturales contribuye a generar evidencia rigurosa que sea contextualmente relevante y de utilidad inmediata en los procesos de transformación del sistema alimentario.</vt:lpstr>
      <vt:lpstr>Cambio climático proyectado en relación con 1850-1900.</vt:lpstr>
      <vt:lpstr>Análisis climático y puesta en contexto climático de los resultados experimentales</vt:lpstr>
      <vt:lpstr>La agroecología tiene el potencial de resolver múltiples crisis mundiales de una manera equitativa </vt:lpstr>
      <vt:lpstr>Desempeño Agroecológico</vt:lpstr>
      <vt:lpstr>Bioles, OGA, Bokashi, y EcoSan</vt:lpstr>
      <vt:lpstr>Plantas perenes y los paisajes</vt:lpstr>
      <vt:lpstr>Modelación ecológica, salud del suelo y servicios ecosistémicos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from McKnight</dc:title>
  <dc:creator>Wendy Ruyle</dc:creator>
  <cp:lastModifiedBy>Ricardo Proano</cp:lastModifiedBy>
  <cp:revision>4</cp:revision>
  <dcterms:created xsi:type="dcterms:W3CDTF">2018-02-19T22:23:18Z</dcterms:created>
  <dcterms:modified xsi:type="dcterms:W3CDTF">2024-06-23T16:37:36Z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0x010100C62A93A200EDAA43A113E0A1C2F5B682</vt:lpwstr>
  </property>
  <property fmtid="{D5CDD505-2E9C-101B-9397-08002B2CF9AE}" pid="3" name="TaxKeyword">
    <vt:lpwstr>586;#Brand Identity Power Point Template|a3017cbe-d4b2-41ef-9ae7-de119ed22e8a</vt:lpwstr>
  </property>
  <property fmtid="{D5CDD505-2E9C-101B-9397-08002B2CF9AE}" pid="4" name="WorkflowChangePath">
    <vt:lpwstr>be4751c7-2ef7-4296-a138-24b33df820e2,25;</vt:lpwstr>
  </property>
  <property fmtid="{D5CDD505-2E9C-101B-9397-08002B2CF9AE}" pid="5" name="Featured Page">
    <vt:lpwstr/>
  </property>
  <property fmtid="{D5CDD505-2E9C-101B-9397-08002B2CF9AE}" pid="6" name="Document_x0020_Type">
    <vt:lpwstr/>
  </property>
  <property fmtid="{D5CDD505-2E9C-101B-9397-08002B2CF9AE}" pid="7" name="MF Department">
    <vt:lpwstr>2;#Communications|dfd0f813-eb3f-4ddd-b6b4-4aaf398e2c55</vt:lpwstr>
  </property>
  <property fmtid="{D5CDD505-2E9C-101B-9397-08002B2CF9AE}" pid="8" name="Featured_x0020_Page">
    <vt:lpwstr/>
  </property>
  <property fmtid="{D5CDD505-2E9C-101B-9397-08002B2CF9AE}" pid="9" name="Document Type">
    <vt:lpwstr/>
  </property>
  <property fmtid="{D5CDD505-2E9C-101B-9397-08002B2CF9AE}" pid="10" name="Technology">
    <vt:lpwstr/>
  </property>
  <property fmtid="{D5CDD505-2E9C-101B-9397-08002B2CF9AE}" pid="11" name="MediaServiceImageTags">
    <vt:lpwstr/>
  </property>
</Properties>
</file>